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9" r:id="rId2"/>
    <p:sldId id="334" r:id="rId3"/>
    <p:sldId id="335" r:id="rId4"/>
    <p:sldId id="305" r:id="rId5"/>
    <p:sldId id="336" r:id="rId6"/>
    <p:sldId id="337" r:id="rId7"/>
    <p:sldId id="277" r:id="rId8"/>
    <p:sldId id="338" r:id="rId9"/>
    <p:sldId id="271" r:id="rId10"/>
    <p:sldId id="318" r:id="rId11"/>
    <p:sldId id="293" r:id="rId12"/>
    <p:sldId id="319" r:id="rId13"/>
    <p:sldId id="339" r:id="rId14"/>
    <p:sldId id="333" r:id="rId15"/>
    <p:sldId id="341" r:id="rId16"/>
    <p:sldId id="340" r:id="rId17"/>
    <p:sldId id="301" r:id="rId1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ceição Pereira" initials="CP" lastIdx="1" clrIdx="0">
    <p:extLst>
      <p:ext uri="{19B8F6BF-5375-455C-9EA6-DF929625EA0E}">
        <p15:presenceInfo xmlns:p15="http://schemas.microsoft.com/office/powerpoint/2012/main" userId="S::Conceicao.Pereira@ipdj.pt::ce08506a-6789-4d92-99a4-06a50583c1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522"/>
    <a:srgbClr val="FFFFFF"/>
    <a:srgbClr val="50BC8A"/>
    <a:srgbClr val="2600DD"/>
    <a:srgbClr val="040DCC"/>
    <a:srgbClr val="1509D3"/>
    <a:srgbClr val="009999"/>
    <a:srgbClr val="348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ceição Pereira" userId="ce08506a-6789-4d92-99a4-06a50583c174" providerId="ADAL" clId="{97327F3A-1502-487D-97DC-F61D853C07D9}"/>
    <pc:docChg chg="modSld">
      <pc:chgData name="Conceição Pereira" userId="ce08506a-6789-4d92-99a4-06a50583c174" providerId="ADAL" clId="{97327F3A-1502-487D-97DC-F61D853C07D9}" dt="2024-03-18T11:30:11.267" v="5" actId="20577"/>
      <pc:docMkLst>
        <pc:docMk/>
      </pc:docMkLst>
      <pc:sldChg chg="modSp mod">
        <pc:chgData name="Conceição Pereira" userId="ce08506a-6789-4d92-99a4-06a50583c174" providerId="ADAL" clId="{97327F3A-1502-487D-97DC-F61D853C07D9}" dt="2024-03-18T11:30:11.267" v="5" actId="20577"/>
        <pc:sldMkLst>
          <pc:docMk/>
          <pc:sldMk cId="3031888826" sldId="337"/>
        </pc:sldMkLst>
        <pc:spChg chg="mod">
          <ac:chgData name="Conceição Pereira" userId="ce08506a-6789-4d92-99a4-06a50583c174" providerId="ADAL" clId="{97327F3A-1502-487D-97DC-F61D853C07D9}" dt="2024-03-18T11:30:11.267" v="5" actId="20577"/>
          <ac:spMkLst>
            <pc:docMk/>
            <pc:sldMk cId="3031888826" sldId="337"/>
            <ac:spMk id="7" creationId="{ABD4EE4B-B824-4719-AC7D-720DDB1E505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624BB-EC9E-4FCB-B892-26E335075CC0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526D8-9B09-467E-B2BB-2D1AA0C836A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53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Identificar os objetivos do Programa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064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007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5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85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5711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71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E3AB0-76C1-4338-B3C0-FAD8289F3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82BA94-08AB-413C-90FD-D31EBC01D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4ED9B99-E86F-484E-8FD6-A906C0DC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8CC242D-C541-4BB4-85E6-FCE2B6CB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81AAEF5-674F-413A-AB98-3C0D0B9F8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898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E3AF7-391E-4E87-A170-0D916DF90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8837BD1-5CAF-4C00-9FE6-0D8973101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8B33122-51ED-4DFE-95D9-FA1785EF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A6A4DBF-646D-416A-AB67-B2DDBB76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1617D94-0513-41E3-AD52-B4B5CDA7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06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DFBC5C-05D6-4CDA-B1FA-6350D1AEB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5B5FC3B-E10E-4DBA-B04E-EA5F8CCCF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04CA77F-0C6F-4EDD-A371-148FBF89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FF57767-025B-475C-9456-6C291604B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881C78C-EE05-4114-8C4E-E3D36BCD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23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nas Dentro de Uma Caix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PT"/>
              <a:t>Clique para editar o estilo do título do Modelo Global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PT"/>
              <a:t>Adicione um rodapé</a:t>
            </a:r>
            <a:endParaRPr lang="pt-PT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pt-PT" smtClean="0"/>
              <a:pPr rtl="0"/>
              <a:t>‹nº›</a:t>
            </a:fld>
            <a:endParaRPr lang="pt-PT" dirty="0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pt-PT"/>
              <a:t>Subcabeçalho</a:t>
            </a:r>
            <a:endParaRPr lang="pt-PT" dirty="0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pt-PT"/>
              <a:t>Título da Secção 1</a:t>
            </a:r>
            <a:endParaRPr lang="pt-PT" dirty="0"/>
          </a:p>
        </p:txBody>
      </p:sp>
      <p:sp>
        <p:nvSpPr>
          <p:cNvPr id="12" name="Marcador de Posição do Texto 11">
            <a:extLst>
              <a:ext uri="{FF2B5EF4-FFF2-40B4-BE49-F238E27FC236}">
                <a16:creationId xmlns:a16="http://schemas.microsoft.com/office/drawing/2014/main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pt-PT"/>
              <a:t>Título da Secção 2</a:t>
            </a:r>
            <a:endParaRPr lang="pt-PT" dirty="0"/>
          </a:p>
        </p:txBody>
      </p:sp>
      <p:sp>
        <p:nvSpPr>
          <p:cNvPr id="14" name="Marcador de Posição do Texto 13">
            <a:extLst>
              <a:ext uri="{FF2B5EF4-FFF2-40B4-BE49-F238E27FC236}">
                <a16:creationId xmlns:a16="http://schemas.microsoft.com/office/drawing/2014/main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pt-PT"/>
              <a:t>Título da Secção 3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474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EECA10-3198-47A1-8917-3DB43737B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5811CD2-E9C6-4427-A58B-D0A495A52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A1837BB-943B-4551-B858-C9607C68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3921FEB-D63F-4B5E-8AF0-E0323020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204D4A7-83B2-4466-93F5-A668D472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7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DFDA4-02B3-4540-9CBF-05726C43F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6BF9306-F95B-47A8-B401-C220E492D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6C8D134-BBA7-43DC-998D-2D3A9704D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607A699-350E-48B1-8A44-C0AC7105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9643959-146D-4722-8B76-8BBD7CE5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2F53D-9F03-4C6B-A5BA-32737FA0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CABA77A-7DEA-469B-8B97-D6A5A743B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E1DA5E3-FAD9-498B-9E65-05DD395E0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15FC5ED-A10D-494B-A148-ACD5D1709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15B484C-39C1-4871-8923-FA33DB56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6B1ED10-5ADD-472C-ACBD-1BEA1A0B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641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B8D233-AF62-45A0-8434-90F972DE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5E98732-058D-4970-80CA-1326DDAC1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960A339-4424-4B3A-B4CD-1266168EF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7F7A9020-FCF3-4A5F-9913-D7432A753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DA0C7A9-E517-4C3B-913A-CA2ED330E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868573F-9B56-4EC3-B531-01FBA718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EEB40713-C870-4BD8-8873-347D4B73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B29817F-961A-437A-92A7-73F24FF30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21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85CC0-7D19-4A5F-821F-0ADB7F856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97EACA7-70CF-4320-A14E-76F7C280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A8AF6DA-A8A4-4558-9FB1-F0E93E9B1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433597E0-6B34-47D6-BFC5-6C199805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451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3EE5ABF-2854-4096-8964-4002F8C7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56C66EE-1322-48C0-B940-FD5134FE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878D378-E8E1-4A1C-8372-4654556B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593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CA5642-944B-4916-9FFB-B48199E9E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56DB41D-A40E-4015-9AA7-6F23FBD15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80EC1BD-4963-4A8B-9833-B3980EBBA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9D5B730-29E3-4200-B8F1-F9A80730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74E839F-CBE3-45C8-8E0C-B681C811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E6D1A2E-8F57-4227-8763-93C77CAC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39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DA85D-8F3A-4A9B-9FA9-721ED26E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8C44EAC-A15D-42DD-AF20-E71D57294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8CA5536-60AC-4863-B80E-BF14A8C0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DEDAF15-4696-4354-96D6-99C8315F8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8402CC9-F5C5-47ED-9192-43034147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C046657-CBC0-4CE8-B68C-0CFDD875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65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D077459-F6F6-47FF-B5A5-173ECBBB5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F3F8F9A-D7B2-46F6-888B-A80F7EA60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064C29E-FACA-43C3-B162-592ABC9E4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452DB67-4485-4F7B-AED5-80029467E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967370A-1BFD-439C-AAB3-3958D80AD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258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3.svg"/><Relationship Id="rId3" Type="http://schemas.openxmlformats.org/officeDocument/2006/relationships/image" Target="../media/image5.jpg"/><Relationship Id="rId7" Type="http://schemas.openxmlformats.org/officeDocument/2006/relationships/image" Target="../media/image9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1.svg"/><Relationship Id="rId5" Type="http://schemas.openxmlformats.org/officeDocument/2006/relationships/image" Target="../media/image7.sv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560FCCB-CD78-480D-A29F-B5BB7F9E3A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53" r="9418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pt-PT" sz="4800" b="1"/>
              <a:t>Férias em Movimento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68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31B982-6998-48D3-87A6-CE249677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8" y="1162975"/>
            <a:ext cx="11675165" cy="1315182"/>
          </a:xfrm>
        </p:spPr>
        <p:txBody>
          <a:bodyPr>
            <a:normAutofit fontScale="90000"/>
          </a:bodyPr>
          <a:lstStyle/>
          <a:p>
            <a:br>
              <a:rPr lang="pt-PT" sz="1800" b="1" dirty="0"/>
            </a:br>
            <a:br>
              <a:rPr lang="pt-PT" sz="1800" b="1" dirty="0"/>
            </a:br>
            <a:r>
              <a:rPr lang="pt-PT" sz="1800" b="1" dirty="0"/>
              <a:t>A gestão do programa decorre na plataforma informática</a:t>
            </a:r>
            <a:r>
              <a:rPr lang="pt-PT" sz="1800" b="1" dirty="0">
                <a:solidFill>
                  <a:srgbClr val="040DCC"/>
                </a:solidFill>
              </a:rPr>
              <a:t>:  </a:t>
            </a:r>
            <a:r>
              <a:rPr lang="pt-PT" sz="2200" b="1" dirty="0">
                <a:solidFill>
                  <a:srgbClr val="4A8522"/>
                </a:solidFill>
              </a:rPr>
              <a:t>https://programasjuventude.ipdj.gov.pt/</a:t>
            </a:r>
            <a:br>
              <a:rPr lang="pt-PT" sz="2200" b="1" dirty="0">
                <a:solidFill>
                  <a:srgbClr val="4A8522"/>
                </a:solidFill>
              </a:rPr>
            </a:br>
            <a:r>
              <a:rPr lang="pt-PT" sz="1800" dirty="0">
                <a:solidFill>
                  <a:srgbClr val="000000"/>
                </a:solidFill>
                <a:latin typeface="Calibri" panose="020F0502020204030204" pitchFamily="34" charset="0"/>
              </a:rPr>
              <a:t>As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entidades deverão estar previamente registadas no registo único do IPDJ, IP em </a:t>
            </a:r>
            <a:r>
              <a:rPr lang="pt-PT" sz="1800" b="1" i="0" u="none" strike="noStrike" baseline="0" dirty="0">
                <a:latin typeface="Calibri" panose="020F0502020204030204" pitchFamily="34" charset="0"/>
              </a:rPr>
              <a:t>https://bdu.ipdj.gov.pt/</a:t>
            </a:r>
            <a:br>
              <a:rPr lang="pt-PT" sz="1800" b="1" i="0" u="none" strike="noStrike" baseline="0" dirty="0">
                <a:latin typeface="Calibri" panose="020F0502020204030204" pitchFamily="34" charset="0"/>
              </a:rPr>
            </a:br>
            <a:r>
              <a:rPr lang="pt-PT" sz="1800" b="1" i="0" u="none" strike="noStrike" baseline="0" dirty="0">
                <a:solidFill>
                  <a:srgbClr val="4A8522"/>
                </a:solidFill>
                <a:latin typeface="Calibri" panose="020F0502020204030204" pitchFamily="34" charset="0"/>
              </a:rPr>
              <a:t>As entidades organizadoras são obrigadas a ter o REGISTO (licença) para o exercício da atividade de Campos de Férias, de acordo com o estatuído no Decreto-Lei n.º 32/2011 de 7 de março</a:t>
            </a:r>
            <a:b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pt-PT" sz="3600" b="1" dirty="0">
              <a:solidFill>
                <a:srgbClr val="040DCC"/>
              </a:solidFill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0E075C6-323C-40C4-B6A8-4F52F89C8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22" r="978" b="11571"/>
          <a:stretch/>
        </p:blipFill>
        <p:spPr>
          <a:xfrm>
            <a:off x="1735518" y="2758323"/>
            <a:ext cx="8442664" cy="348876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0C2B77B-9A2B-496B-BC1C-2CEB9C783856}"/>
              </a:ext>
            </a:extLst>
          </p:cNvPr>
          <p:cNvSpPr txBox="1">
            <a:spLocks/>
          </p:cNvSpPr>
          <p:nvPr/>
        </p:nvSpPr>
        <p:spPr>
          <a:xfrm>
            <a:off x="97655" y="206648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9C1C030-C4B9-46C7-8906-B6D7607F6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1749" t="53067" r="9527" b="30228"/>
          <a:stretch/>
        </p:blipFill>
        <p:spPr bwMode="auto">
          <a:xfrm>
            <a:off x="10608816" y="0"/>
            <a:ext cx="1463916" cy="15766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517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678" y="1198485"/>
            <a:ext cx="11015529" cy="4964119"/>
          </a:xfrm>
        </p:spPr>
        <p:txBody>
          <a:bodyPr anchor="b"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br>
              <a:rPr lang="pt-PT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Nos diferentes separadores é solicitada informação de forma simples</a:t>
            </a:r>
            <a: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pt-PT" sz="2700" dirty="0">
                <a:latin typeface="+mn-lt"/>
                <a:cs typeface="Times New Roman" panose="02020603050405020304" pitchFamily="18" charset="0"/>
              </a:rPr>
              <a:t>xistem alguns separadores, que iremos analisar, que requerem uma maior atenção no preenchimento; 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solidFill>
                  <a:srgbClr val="4A8522"/>
                </a:solidFill>
                <a:latin typeface="+mn-lt"/>
                <a:cs typeface="Times New Roman" panose="02020603050405020304" pitchFamily="18" charset="0"/>
              </a:rPr>
              <a:t>Não se esqueça de: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cs typeface="Times New Roman" panose="02020603050405020304" pitchFamily="18" charset="0"/>
              </a:rPr>
              <a:t>No decurso do preenchimento do formulário de candidatura ir carregando em:</a:t>
            </a: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PT" sz="2400" dirty="0">
              <a:latin typeface="+mn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C25558-EED3-4B90-8C39-29772F2447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39" t="71861" r="46636" b="16908"/>
          <a:stretch/>
        </p:blipFill>
        <p:spPr>
          <a:xfrm>
            <a:off x="1053570" y="4941579"/>
            <a:ext cx="5054462" cy="966852"/>
          </a:xfrm>
          <a:prstGeom prst="rect">
            <a:avLst/>
          </a:prstGeom>
        </p:spPr>
      </p:pic>
      <p:pic>
        <p:nvPicPr>
          <p:cNvPr id="11" name="Gráfico 10" descr="Seta para Baixo com preenchimento sólido">
            <a:extLst>
              <a:ext uri="{FF2B5EF4-FFF2-40B4-BE49-F238E27FC236}">
                <a16:creationId xmlns:a16="http://schemas.microsoft.com/office/drawing/2014/main" id="{5BC342B1-9DA3-481F-85F4-16A5072E3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78148" y="4271605"/>
            <a:ext cx="914400" cy="91440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7244F50-78B8-498F-9EA0-D8BB9EBD3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539" y="4271526"/>
            <a:ext cx="914479" cy="914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2C432F-BEA4-4A86-9A7B-B8C37E7DFE48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F86DAA19-4583-4E3C-807B-05080108E792}"/>
              </a:ext>
            </a:extLst>
          </p:cNvPr>
          <p:cNvSpPr txBox="1">
            <a:spLocks/>
          </p:cNvSpPr>
          <p:nvPr/>
        </p:nvSpPr>
        <p:spPr>
          <a:xfrm>
            <a:off x="97655" y="206648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Formulário de candidatura</a:t>
            </a:r>
          </a:p>
        </p:txBody>
      </p:sp>
    </p:spTree>
    <p:extLst>
      <p:ext uri="{BB962C8B-B14F-4D97-AF65-F5344CB8AC3E}">
        <p14:creationId xmlns:p14="http://schemas.microsoft.com/office/powerpoint/2010/main" val="103944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62ED36CD-0E4C-40DB-9B79-73FE45A4A3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323" t="25108" r="3848" b="31724"/>
          <a:stretch/>
        </p:blipFill>
        <p:spPr>
          <a:xfrm>
            <a:off x="1921565" y="0"/>
            <a:ext cx="9971730" cy="3079911"/>
          </a:xfr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BFF3391-55C9-4E5A-A773-53B8A7E35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429" y="0"/>
            <a:ext cx="2052011" cy="510310"/>
          </a:xfrm>
        </p:spPr>
        <p:txBody>
          <a:bodyPr>
            <a:noAutofit/>
          </a:bodyPr>
          <a:lstStyle/>
          <a:p>
            <a:r>
              <a:rPr lang="pt-PT" sz="2000" b="1" dirty="0">
                <a:solidFill>
                  <a:schemeClr val="bg1"/>
                </a:solidFill>
                <a:highlight>
                  <a:srgbClr val="040DCC"/>
                </a:highlight>
              </a:rPr>
              <a:t>Caracterização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48B52B5-4773-40B3-ADFD-8A60D937E0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000" t="17420" r="3538" b="31889"/>
          <a:stretch/>
        </p:blipFill>
        <p:spPr>
          <a:xfrm>
            <a:off x="1952174" y="2712050"/>
            <a:ext cx="9971730" cy="3579413"/>
          </a:xfrm>
          <a:prstGeom prst="rect">
            <a:avLst/>
          </a:prstGeom>
        </p:spPr>
      </p:pic>
      <p:sp>
        <p:nvSpPr>
          <p:cNvPr id="13" name="Balão: Linha 12">
            <a:extLst>
              <a:ext uri="{FF2B5EF4-FFF2-40B4-BE49-F238E27FC236}">
                <a16:creationId xmlns:a16="http://schemas.microsoft.com/office/drawing/2014/main" id="{45377100-88F4-493C-9070-B812C53D8798}"/>
              </a:ext>
            </a:extLst>
          </p:cNvPr>
          <p:cNvSpPr/>
          <p:nvPr/>
        </p:nvSpPr>
        <p:spPr>
          <a:xfrm>
            <a:off x="2027582" y="1700127"/>
            <a:ext cx="4227442" cy="1111295"/>
          </a:xfrm>
          <a:prstGeom prst="borderCallout1">
            <a:avLst>
              <a:gd name="adj1" fmla="val 20312"/>
              <a:gd name="adj2" fmla="val 119"/>
              <a:gd name="adj3" fmla="val -18535"/>
              <a:gd name="adj4" fmla="val 9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A Síntese</a:t>
            </a:r>
            <a:r>
              <a:rPr lang="pt-PT" dirty="0"/>
              <a:t> deve ser clara, apelativa e simples. Que transmita, sem qualquer  dúvida, o que é o projeto. É a primeira informação que os jovens leem.</a:t>
            </a: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1B7A3366-C3A7-4BEC-B1A4-51B52C35FAA1}"/>
              </a:ext>
            </a:extLst>
          </p:cNvPr>
          <p:cNvSpPr/>
          <p:nvPr/>
        </p:nvSpPr>
        <p:spPr>
          <a:xfrm>
            <a:off x="7184717" y="1555200"/>
            <a:ext cx="4227441" cy="1111295"/>
          </a:xfrm>
          <a:prstGeom prst="borderCallout1">
            <a:avLst>
              <a:gd name="adj1" fmla="val 4128"/>
              <a:gd name="adj2" fmla="val 2614"/>
              <a:gd name="adj3" fmla="val -9575"/>
              <a:gd name="adj4" fmla="val 145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Descrever o Objetivo Geral do projeto. O que se pretende fazer. Em que é que consiste o projeto. </a:t>
            </a:r>
            <a:r>
              <a:rPr lang="pt-PT" b="1" dirty="0"/>
              <a:t>O que é que os participantes vão fazer</a:t>
            </a:r>
            <a:r>
              <a:rPr lang="pt-PT" dirty="0"/>
              <a:t>.</a:t>
            </a:r>
          </a:p>
        </p:txBody>
      </p:sp>
      <p:sp>
        <p:nvSpPr>
          <p:cNvPr id="17" name="Balão: Linha 16">
            <a:extLst>
              <a:ext uri="{FF2B5EF4-FFF2-40B4-BE49-F238E27FC236}">
                <a16:creationId xmlns:a16="http://schemas.microsoft.com/office/drawing/2014/main" id="{8490E1DA-8DEA-4760-B267-1AA613D5D7B4}"/>
              </a:ext>
            </a:extLst>
          </p:cNvPr>
          <p:cNvSpPr/>
          <p:nvPr/>
        </p:nvSpPr>
        <p:spPr>
          <a:xfrm flipH="1">
            <a:off x="2154192" y="3235255"/>
            <a:ext cx="4227442" cy="1176180"/>
          </a:xfrm>
          <a:prstGeom prst="borderCallout1">
            <a:avLst>
              <a:gd name="adj1" fmla="val 6746"/>
              <a:gd name="adj2" fmla="val 96826"/>
              <a:gd name="adj3" fmla="val -7999"/>
              <a:gd name="adj4" fmla="val 88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Objetivos específicos e operacionais.</a:t>
            </a:r>
            <a:r>
              <a:rPr lang="pt-PT" dirty="0"/>
              <a:t> </a:t>
            </a:r>
          </a:p>
          <a:p>
            <a:pPr algn="ctr"/>
            <a:r>
              <a:rPr lang="pt-PT" dirty="0"/>
              <a:t>  (o que se deverá alcançar)</a:t>
            </a:r>
          </a:p>
          <a:p>
            <a:pPr algn="ctr"/>
            <a:r>
              <a:rPr lang="pt-PT" dirty="0"/>
              <a:t>Traçados de forma realista e em articulação com as atividades (o que se faz)</a:t>
            </a:r>
          </a:p>
        </p:txBody>
      </p:sp>
      <p:sp>
        <p:nvSpPr>
          <p:cNvPr id="18" name="Balão: Linha 17">
            <a:extLst>
              <a:ext uri="{FF2B5EF4-FFF2-40B4-BE49-F238E27FC236}">
                <a16:creationId xmlns:a16="http://schemas.microsoft.com/office/drawing/2014/main" id="{754FFDBF-0A05-48E3-8F5D-E32697264C3B}"/>
              </a:ext>
            </a:extLst>
          </p:cNvPr>
          <p:cNvSpPr/>
          <p:nvPr/>
        </p:nvSpPr>
        <p:spPr>
          <a:xfrm flipH="1">
            <a:off x="1397899" y="5013162"/>
            <a:ext cx="5486808" cy="1739329"/>
          </a:xfrm>
          <a:prstGeom prst="borderCallout1">
            <a:avLst>
              <a:gd name="adj1" fmla="val -7339"/>
              <a:gd name="adj2" fmla="val 73720"/>
              <a:gd name="adj3" fmla="val 2228"/>
              <a:gd name="adj4" fmla="val 876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Metodologias de educação não-formal.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 1. Componentes de um processo ativo: espaço, tempo, atividades, materiais, técnicas e tecnologias.</a:t>
            </a:r>
          </a:p>
          <a:p>
            <a:pPr algn="ctr"/>
            <a:r>
              <a:rPr lang="pt-PT" sz="1600" dirty="0"/>
              <a:t>2.Estratégia centrada na participação efetiva dos jovens na construção do projeto coletivo. </a:t>
            </a:r>
          </a:p>
          <a:p>
            <a:pPr algn="ctr"/>
            <a:r>
              <a:rPr lang="pt-PT" sz="1600" dirty="0"/>
              <a:t>3.Atividades práticas, desafios, problemas, jogos presenciais e/ou online, vídeos, pesquisa…</a:t>
            </a:r>
          </a:p>
        </p:txBody>
      </p:sp>
      <p:sp>
        <p:nvSpPr>
          <p:cNvPr id="20" name="Balão: Linha 19">
            <a:extLst>
              <a:ext uri="{FF2B5EF4-FFF2-40B4-BE49-F238E27FC236}">
                <a16:creationId xmlns:a16="http://schemas.microsoft.com/office/drawing/2014/main" id="{6FAD8E1F-19F2-450C-832B-7B1A98D23AE4}"/>
              </a:ext>
            </a:extLst>
          </p:cNvPr>
          <p:cNvSpPr/>
          <p:nvPr/>
        </p:nvSpPr>
        <p:spPr>
          <a:xfrm flipH="1">
            <a:off x="7076042" y="3235255"/>
            <a:ext cx="4817253" cy="1436281"/>
          </a:xfrm>
          <a:prstGeom prst="borderCallout1">
            <a:avLst>
              <a:gd name="adj1" fmla="val -917"/>
              <a:gd name="adj2" fmla="val 33248"/>
              <a:gd name="adj3" fmla="val -11174"/>
              <a:gd name="adj4" fmla="val 5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Impacto nos participantes e/ou na comunidade.</a:t>
            </a:r>
            <a:r>
              <a:rPr lang="pt-PT" dirty="0"/>
              <a:t> </a:t>
            </a:r>
          </a:p>
          <a:p>
            <a:pPr algn="ctr"/>
            <a:r>
              <a:rPr lang="pt-PT" dirty="0"/>
              <a:t>Os projetos podem criar oportunidades e benefícios para os participantes</a:t>
            </a:r>
          </a:p>
          <a:p>
            <a:pPr algn="ctr"/>
            <a:r>
              <a:rPr lang="pt-PT" dirty="0"/>
              <a:t>Os projetos implicam custos e benefícios dentro das comunidades  </a:t>
            </a:r>
          </a:p>
        </p:txBody>
      </p:sp>
      <p:sp>
        <p:nvSpPr>
          <p:cNvPr id="22" name="Balão: Linha 21">
            <a:extLst>
              <a:ext uri="{FF2B5EF4-FFF2-40B4-BE49-F238E27FC236}">
                <a16:creationId xmlns:a16="http://schemas.microsoft.com/office/drawing/2014/main" id="{10DBCD11-1097-4371-8578-BF1A63A09CEC}"/>
              </a:ext>
            </a:extLst>
          </p:cNvPr>
          <p:cNvSpPr/>
          <p:nvPr/>
        </p:nvSpPr>
        <p:spPr>
          <a:xfrm flipH="1">
            <a:off x="7196341" y="5038661"/>
            <a:ext cx="4451707" cy="1298357"/>
          </a:xfrm>
          <a:prstGeom prst="borderCallout1">
            <a:avLst>
              <a:gd name="adj1" fmla="val 766"/>
              <a:gd name="adj2" fmla="val 94164"/>
              <a:gd name="adj3" fmla="val -9749"/>
              <a:gd name="adj4" fmla="val 78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  <a:p>
            <a:pPr algn="ctr"/>
            <a:r>
              <a:rPr lang="pt-PT" b="1" dirty="0"/>
              <a:t>Quais os instrumentos de avaliação utilizados</a:t>
            </a:r>
            <a:r>
              <a:rPr lang="pt-PT" dirty="0"/>
              <a:t>: Inquéritos de satisfação,  reuniões com os participantes; entrevistas; relatórios…</a:t>
            </a:r>
          </a:p>
          <a:p>
            <a:pPr algn="ctr"/>
            <a:r>
              <a:rPr lang="pt-PT" dirty="0"/>
              <a:t> </a:t>
            </a: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5C7C64F3-743B-427B-8770-6C89DCDE0F1B}"/>
              </a:ext>
            </a:extLst>
          </p:cNvPr>
          <p:cNvSpPr/>
          <p:nvPr/>
        </p:nvSpPr>
        <p:spPr>
          <a:xfrm>
            <a:off x="2154192" y="497523"/>
            <a:ext cx="4100832" cy="600877"/>
          </a:xfrm>
          <a:prstGeom prst="borderCallout1">
            <a:avLst>
              <a:gd name="adj1" fmla="val 20312"/>
              <a:gd name="adj2" fmla="val 119"/>
              <a:gd name="adj3" fmla="val -18535"/>
              <a:gd name="adj4" fmla="val 9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O nome do projeto</a:t>
            </a:r>
            <a:r>
              <a:rPr lang="pt-PT" dirty="0"/>
              <a:t> deve ser claro e apelativo</a:t>
            </a:r>
          </a:p>
        </p:txBody>
      </p:sp>
      <p:pic>
        <p:nvPicPr>
          <p:cNvPr id="12" name="Picture 14">
            <a:extLst>
              <a:ext uri="{FF2B5EF4-FFF2-40B4-BE49-F238E27FC236}">
                <a16:creationId xmlns:a16="http://schemas.microsoft.com/office/drawing/2014/main" id="{81AB0F47-21A5-43F8-9FAA-E30A2AE2E21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047" y="6035039"/>
            <a:ext cx="576857" cy="836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21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D9FB20D6-4D83-469C-A5D7-35D988357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982" r="3024" b="11858"/>
          <a:stretch/>
        </p:blipFill>
        <p:spPr>
          <a:xfrm>
            <a:off x="177477" y="1621320"/>
            <a:ext cx="10111937" cy="4643021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A2F5A2FE-79DA-4983-B18D-6A1E542E88E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8C32C1AF-6265-413A-B8FC-AAF65E28E378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600" b="1" dirty="0"/>
              <a:t>Ponto 2. Participantes</a:t>
            </a:r>
          </a:p>
        </p:txBody>
      </p:sp>
      <p:sp>
        <p:nvSpPr>
          <p:cNvPr id="8" name="Balão: Linha 7">
            <a:extLst>
              <a:ext uri="{FF2B5EF4-FFF2-40B4-BE49-F238E27FC236}">
                <a16:creationId xmlns:a16="http://schemas.microsoft.com/office/drawing/2014/main" id="{E3352639-73B7-4178-B2D4-76E1C41BFD96}"/>
              </a:ext>
            </a:extLst>
          </p:cNvPr>
          <p:cNvSpPr/>
          <p:nvPr/>
        </p:nvSpPr>
        <p:spPr>
          <a:xfrm>
            <a:off x="7057749" y="2318531"/>
            <a:ext cx="2609626" cy="3001665"/>
          </a:xfrm>
          <a:prstGeom prst="borderCallout1">
            <a:avLst>
              <a:gd name="adj1" fmla="val 70863"/>
              <a:gd name="adj2" fmla="val -2345"/>
              <a:gd name="adj3" fmla="val 25499"/>
              <a:gd name="adj4" fmla="val -16128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Pretende-se uma estimativa que será verificada em sede de relatório. No entanto, caso já tenha identificado o grupo de jovens com quem vai trabalhar, a entidade pode preencher o campo 2.4 deste separador.</a:t>
            </a:r>
          </a:p>
          <a:p>
            <a:pPr algn="ctr"/>
            <a:r>
              <a:rPr lang="pt-PT" sz="1400" dirty="0">
                <a:solidFill>
                  <a:schemeClr val="tx1"/>
                </a:solidFill>
              </a:rPr>
              <a:t>Em sede de relatório estes dados serão confirmados. </a:t>
            </a:r>
          </a:p>
          <a:p>
            <a:pPr algn="ctr"/>
            <a:endParaRPr lang="pt-PT" sz="1400" dirty="0">
              <a:solidFill>
                <a:schemeClr val="tx1"/>
              </a:solidFill>
            </a:endParaRPr>
          </a:p>
          <a:p>
            <a:pPr algn="ctr"/>
            <a:r>
              <a:rPr lang="pt-PT" sz="1400" dirty="0">
                <a:solidFill>
                  <a:schemeClr val="tx1"/>
                </a:solidFill>
              </a:rPr>
              <a:t>Nota: A pergunta é de preenchimento obrigatório, mesmo com zeros</a:t>
            </a:r>
            <a:r>
              <a:rPr lang="pt-PT" sz="1400" dirty="0"/>
              <a:t>.</a:t>
            </a:r>
          </a:p>
        </p:txBody>
      </p:sp>
      <p:sp>
        <p:nvSpPr>
          <p:cNvPr id="10" name="Balão: Linha 9">
            <a:extLst>
              <a:ext uri="{FF2B5EF4-FFF2-40B4-BE49-F238E27FC236}">
                <a16:creationId xmlns:a16="http://schemas.microsoft.com/office/drawing/2014/main" id="{144E4CB2-6BBC-44B9-A64F-7F029C541721}"/>
              </a:ext>
            </a:extLst>
          </p:cNvPr>
          <p:cNvSpPr/>
          <p:nvPr/>
        </p:nvSpPr>
        <p:spPr>
          <a:xfrm>
            <a:off x="4882718" y="568171"/>
            <a:ext cx="2796466" cy="1419353"/>
          </a:xfrm>
          <a:prstGeom prst="borderCallout1">
            <a:avLst>
              <a:gd name="adj1" fmla="val 59766"/>
              <a:gd name="adj2" fmla="val -1427"/>
              <a:gd name="adj3" fmla="val 119626"/>
              <a:gd name="adj4" fmla="val -8135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O número </a:t>
            </a:r>
            <a:r>
              <a:rPr lang="pt-PT" sz="1400" b="1" u="sng" dirty="0">
                <a:solidFill>
                  <a:schemeClr val="tx1"/>
                </a:solidFill>
              </a:rPr>
              <a:t>máximo</a:t>
            </a:r>
            <a:r>
              <a:rPr lang="pt-PT" sz="1400" dirty="0">
                <a:solidFill>
                  <a:schemeClr val="tx1"/>
                </a:solidFill>
              </a:rPr>
              <a:t> de  participantes não pode ultrapassar os 20. </a:t>
            </a:r>
          </a:p>
          <a:p>
            <a:pPr algn="ctr"/>
            <a:r>
              <a:rPr lang="pt-PT" sz="1400" dirty="0">
                <a:solidFill>
                  <a:schemeClr val="tx1"/>
                </a:solidFill>
              </a:rPr>
              <a:t>O mínimo de participantes é sempre metade do n.º máximo mais 1 (11 participantes)</a:t>
            </a:r>
          </a:p>
        </p:txBody>
      </p:sp>
      <p:cxnSp>
        <p:nvCxnSpPr>
          <p:cNvPr id="15" name="Conexão reta unidirecional 14">
            <a:extLst>
              <a:ext uri="{FF2B5EF4-FFF2-40B4-BE49-F238E27FC236}">
                <a16:creationId xmlns:a16="http://schemas.microsoft.com/office/drawing/2014/main" id="{B1EAD020-2A0E-4C57-9E73-5F602D40B32D}"/>
              </a:ext>
            </a:extLst>
          </p:cNvPr>
          <p:cNvCxnSpPr/>
          <p:nvPr/>
        </p:nvCxnSpPr>
        <p:spPr>
          <a:xfrm flipH="1">
            <a:off x="6454066" y="1811045"/>
            <a:ext cx="408373" cy="399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489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2AA807E-FB04-4C0E-B81E-7554237C7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12" t="32079" r="2438" b="11344"/>
          <a:stretch/>
        </p:blipFill>
        <p:spPr>
          <a:xfrm>
            <a:off x="2021058" y="1153551"/>
            <a:ext cx="10170942" cy="4082375"/>
          </a:xfrm>
        </p:spPr>
      </p:pic>
      <p:sp>
        <p:nvSpPr>
          <p:cNvPr id="6" name="Balão: Linha 5">
            <a:extLst>
              <a:ext uri="{FF2B5EF4-FFF2-40B4-BE49-F238E27FC236}">
                <a16:creationId xmlns:a16="http://schemas.microsoft.com/office/drawing/2014/main" id="{E968D6D5-D892-4176-932F-16A448FF46BA}"/>
              </a:ext>
            </a:extLst>
          </p:cNvPr>
          <p:cNvSpPr/>
          <p:nvPr/>
        </p:nvSpPr>
        <p:spPr>
          <a:xfrm>
            <a:off x="6621194" y="904622"/>
            <a:ext cx="3657600" cy="1434904"/>
          </a:xfrm>
          <a:prstGeom prst="borderCallout1">
            <a:avLst>
              <a:gd name="adj1" fmla="val 28554"/>
              <a:gd name="adj2" fmla="val 898"/>
              <a:gd name="adj3" fmla="val 77086"/>
              <a:gd name="adj4" fmla="val -7277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Na Designação do local deve ser indicar o sítio onde se realizam as atividades do projeto.  </a:t>
            </a:r>
          </a:p>
        </p:txBody>
      </p:sp>
      <p:sp>
        <p:nvSpPr>
          <p:cNvPr id="7" name="Seta: Pentágono 6">
            <a:extLst>
              <a:ext uri="{FF2B5EF4-FFF2-40B4-BE49-F238E27FC236}">
                <a16:creationId xmlns:a16="http://schemas.microsoft.com/office/drawing/2014/main" id="{72918DD0-5D0E-458E-A726-60890449249C}"/>
              </a:ext>
            </a:extLst>
          </p:cNvPr>
          <p:cNvSpPr/>
          <p:nvPr/>
        </p:nvSpPr>
        <p:spPr>
          <a:xfrm>
            <a:off x="98474" y="2940148"/>
            <a:ext cx="2321169" cy="1856935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O </a:t>
            </a:r>
            <a:r>
              <a:rPr lang="pt-PT" sz="1400" b="1" dirty="0">
                <a:solidFill>
                  <a:schemeClr val="tx1"/>
                </a:solidFill>
              </a:rPr>
              <a:t>email </a:t>
            </a:r>
            <a:r>
              <a:rPr lang="pt-PT" sz="1400" dirty="0">
                <a:solidFill>
                  <a:schemeClr val="tx1"/>
                </a:solidFill>
              </a:rPr>
              <a:t>e o </a:t>
            </a:r>
            <a:r>
              <a:rPr lang="pt-PT" sz="1400" b="1" dirty="0">
                <a:solidFill>
                  <a:schemeClr val="tx1"/>
                </a:solidFill>
              </a:rPr>
              <a:t>telefone</a:t>
            </a:r>
            <a:r>
              <a:rPr lang="pt-PT" sz="1400" dirty="0">
                <a:solidFill>
                  <a:schemeClr val="tx1"/>
                </a:solidFill>
              </a:rPr>
              <a:t> deve ser, preferencialmente, do coordenador do campo de férias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6540B43C-5CD7-4E59-9335-7E6D8D8CFD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60C513CB-8EB6-4BB9-BAD8-20E314BB4BA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E2B26CF8-BBE7-4159-833D-81F3E3513CC1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600" b="1" dirty="0"/>
              <a:t>Ponto 3. Localização</a:t>
            </a:r>
          </a:p>
        </p:txBody>
      </p:sp>
    </p:spTree>
    <p:extLst>
      <p:ext uri="{BB962C8B-B14F-4D97-AF65-F5344CB8AC3E}">
        <p14:creationId xmlns:p14="http://schemas.microsoft.com/office/powerpoint/2010/main" val="3305629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37B99CDD-3655-4070-8F56-0B011AA5324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412B6AA-9750-4568-8FAA-05F18AD35D97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600" b="1" dirty="0"/>
              <a:t>Ponto 5. Coordenadores | Animadores</a:t>
            </a:r>
          </a:p>
        </p:txBody>
      </p:sp>
      <p:pic>
        <p:nvPicPr>
          <p:cNvPr id="12" name="Marcador de Posição de Conteúdo 11">
            <a:extLst>
              <a:ext uri="{FF2B5EF4-FFF2-40B4-BE49-F238E27FC236}">
                <a16:creationId xmlns:a16="http://schemas.microsoft.com/office/drawing/2014/main" id="{F99E0914-A53D-4702-A597-26A96392E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2998" b="15446"/>
          <a:stretch/>
        </p:blipFill>
        <p:spPr>
          <a:xfrm>
            <a:off x="822544" y="1717247"/>
            <a:ext cx="10990044" cy="3805382"/>
          </a:xfrm>
        </p:spPr>
      </p:pic>
      <p:sp>
        <p:nvSpPr>
          <p:cNvPr id="13" name="Balão: Linha 12">
            <a:extLst>
              <a:ext uri="{FF2B5EF4-FFF2-40B4-BE49-F238E27FC236}">
                <a16:creationId xmlns:a16="http://schemas.microsoft.com/office/drawing/2014/main" id="{BDBDFB32-2FED-4246-9ECE-2214C4568DC4}"/>
              </a:ext>
            </a:extLst>
          </p:cNvPr>
          <p:cNvSpPr/>
          <p:nvPr/>
        </p:nvSpPr>
        <p:spPr>
          <a:xfrm>
            <a:off x="8522564" y="1083076"/>
            <a:ext cx="3409024" cy="4101409"/>
          </a:xfrm>
          <a:prstGeom prst="borderCallout1">
            <a:avLst>
              <a:gd name="adj1" fmla="val 70863"/>
              <a:gd name="adj2" fmla="val -2345"/>
              <a:gd name="adj3" fmla="val 54876"/>
              <a:gd name="adj4" fmla="val -144281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400" dirty="0">
                <a:solidFill>
                  <a:schemeClr val="tx1"/>
                </a:solidFill>
              </a:rPr>
              <a:t>O Decreto-Lei nº32/2011 de 7 de março, que estabelece o regime jurídico de acesso e de exercício da atividade de organização de campos de férias,  define no artigo 16º que  d</a:t>
            </a:r>
            <a:r>
              <a:rPr lang="pt-PT" sz="1400" dirty="0">
                <a:solidFill>
                  <a:schemeClr val="tx1"/>
                </a:solidFill>
                <a:effectLst/>
              </a:rPr>
              <a:t>urante o período em que decorrem as atividades do campo de férias por razões imperiosas de interesse público relacionadas com a segurança dos participantes é obrigatória, no mínimo, a presença de:</a:t>
            </a:r>
            <a:br>
              <a:rPr lang="pt-PT" sz="1400" dirty="0">
                <a:solidFill>
                  <a:schemeClr val="tx1"/>
                </a:solidFill>
              </a:rPr>
            </a:br>
            <a:r>
              <a:rPr lang="pt-PT" sz="1400" dirty="0">
                <a:solidFill>
                  <a:schemeClr val="tx1"/>
                </a:solidFill>
                <a:effectLst/>
              </a:rPr>
              <a:t>a) Um monitor para cada seis participantes nos casos em que a idade destes seja inferior a 10 anos;</a:t>
            </a:r>
            <a:br>
              <a:rPr lang="pt-PT" sz="1400" dirty="0">
                <a:solidFill>
                  <a:schemeClr val="tx1"/>
                </a:solidFill>
              </a:rPr>
            </a:br>
            <a:r>
              <a:rPr lang="pt-PT" sz="1400" dirty="0">
                <a:solidFill>
                  <a:schemeClr val="tx1"/>
                </a:solidFill>
                <a:effectLst/>
              </a:rPr>
              <a:t>b) Um monitor para cada 10 participantes nos casos em que a idade destes esteja compreendida entre os 10 anos e os 18 anos.</a:t>
            </a:r>
            <a:endParaRPr lang="pt-PT" sz="1400" dirty="0">
              <a:solidFill>
                <a:schemeClr val="tx1"/>
              </a:solidFill>
            </a:endParaRPr>
          </a:p>
          <a:p>
            <a:pPr algn="just"/>
            <a:endParaRPr lang="pt-PT" sz="1400" dirty="0">
              <a:solidFill>
                <a:schemeClr val="tx1"/>
              </a:solidFill>
            </a:endParaRPr>
          </a:p>
        </p:txBody>
      </p:sp>
      <p:cxnSp>
        <p:nvCxnSpPr>
          <p:cNvPr id="15" name="Conexão reta 14">
            <a:extLst>
              <a:ext uri="{FF2B5EF4-FFF2-40B4-BE49-F238E27FC236}">
                <a16:creationId xmlns:a16="http://schemas.microsoft.com/office/drawing/2014/main" id="{709457D9-BDC8-4B23-A7F6-75081B4D8079}"/>
              </a:ext>
            </a:extLst>
          </p:cNvPr>
          <p:cNvCxnSpPr>
            <a:cxnSpLocks/>
          </p:cNvCxnSpPr>
          <p:nvPr/>
        </p:nvCxnSpPr>
        <p:spPr>
          <a:xfrm flipH="1" flipV="1">
            <a:off x="3071674" y="2508031"/>
            <a:ext cx="5344358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55827E5E-436D-42B4-AC1B-17066014B7C4}"/>
              </a:ext>
            </a:extLst>
          </p:cNvPr>
          <p:cNvSpPr/>
          <p:nvPr/>
        </p:nvSpPr>
        <p:spPr>
          <a:xfrm>
            <a:off x="3669437" y="750903"/>
            <a:ext cx="2796466" cy="1419353"/>
          </a:xfrm>
          <a:prstGeom prst="borderCallout1">
            <a:avLst>
              <a:gd name="adj1" fmla="val 59766"/>
              <a:gd name="adj2" fmla="val -1427"/>
              <a:gd name="adj3" fmla="val 111494"/>
              <a:gd name="adj4" fmla="val -3373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O</a:t>
            </a:r>
            <a:r>
              <a:rPr lang="pt-PT" sz="1400" dirty="0">
                <a:effectLst/>
              </a:rPr>
              <a:t> </a:t>
            </a:r>
            <a:r>
              <a:rPr lang="pt-PT" sz="1400" dirty="0">
                <a:solidFill>
                  <a:schemeClr val="tx1"/>
                </a:solidFill>
                <a:effectLst/>
              </a:rPr>
              <a:t>coordenador é o responsável pelo funcionamento</a:t>
            </a:r>
            <a:br>
              <a:rPr lang="pt-PT" sz="1400" dirty="0">
                <a:solidFill>
                  <a:schemeClr val="tx1"/>
                </a:solidFill>
              </a:rPr>
            </a:br>
            <a:r>
              <a:rPr lang="pt-PT" sz="1400" dirty="0">
                <a:solidFill>
                  <a:schemeClr val="tx1"/>
                </a:solidFill>
                <a:effectLst/>
              </a:rPr>
              <a:t>do campo de férias, cabendo-lhe a superintendência técnica,</a:t>
            </a:r>
            <a:br>
              <a:rPr lang="pt-PT" sz="1400" dirty="0">
                <a:solidFill>
                  <a:schemeClr val="tx1"/>
                </a:solidFill>
              </a:rPr>
            </a:br>
            <a:r>
              <a:rPr lang="pt-PT" sz="1400" dirty="0">
                <a:solidFill>
                  <a:schemeClr val="tx1"/>
                </a:solidFill>
                <a:effectLst/>
              </a:rPr>
              <a:t>pedagógica e administrativa das atividades do campo.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7" name="Balão: Linha 16">
            <a:extLst>
              <a:ext uri="{FF2B5EF4-FFF2-40B4-BE49-F238E27FC236}">
                <a16:creationId xmlns:a16="http://schemas.microsoft.com/office/drawing/2014/main" id="{02626802-1000-4722-A293-4151FD45F6A1}"/>
              </a:ext>
            </a:extLst>
          </p:cNvPr>
          <p:cNvSpPr/>
          <p:nvPr/>
        </p:nvSpPr>
        <p:spPr>
          <a:xfrm>
            <a:off x="3774489" y="5002831"/>
            <a:ext cx="2796466" cy="1419353"/>
          </a:xfrm>
          <a:prstGeom prst="borderCallout1">
            <a:avLst>
              <a:gd name="adj1" fmla="val 59766"/>
              <a:gd name="adj2" fmla="val -1427"/>
              <a:gd name="adj3" fmla="val -96788"/>
              <a:gd name="adj4" fmla="val -397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Compete aos monitores/animadores acompanhar os participantes durante a execução das atividades do campo de férias, de acordo com o previsto no cronograma de atividades</a:t>
            </a:r>
            <a:r>
              <a:rPr lang="pt-PT" sz="1400" dirty="0">
                <a:solidFill>
                  <a:schemeClr val="tx1"/>
                </a:solidFill>
                <a:effectLst/>
              </a:rPr>
              <a:t>.</a:t>
            </a:r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808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ACE2DC2E-59C5-4033-98D3-486EF29D8F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234" b="12891"/>
          <a:stretch/>
        </p:blipFill>
        <p:spPr>
          <a:xfrm>
            <a:off x="465271" y="1045911"/>
            <a:ext cx="10636838" cy="4800708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3ACDA9E-4348-45C1-AC10-4B7C11965DC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67918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914C147-62BB-493C-BA45-89AB9769988D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600" b="1" dirty="0"/>
              <a:t>Ponto 6. calendarização| Atividades</a:t>
            </a:r>
          </a:p>
        </p:txBody>
      </p:sp>
      <p:sp>
        <p:nvSpPr>
          <p:cNvPr id="10" name="Balão: Linha 9">
            <a:extLst>
              <a:ext uri="{FF2B5EF4-FFF2-40B4-BE49-F238E27FC236}">
                <a16:creationId xmlns:a16="http://schemas.microsoft.com/office/drawing/2014/main" id="{A738D204-EBD2-481A-A3CA-9CDC8F7586BC}"/>
              </a:ext>
            </a:extLst>
          </p:cNvPr>
          <p:cNvSpPr/>
          <p:nvPr/>
        </p:nvSpPr>
        <p:spPr>
          <a:xfrm>
            <a:off x="7806008" y="2272350"/>
            <a:ext cx="2714210" cy="3260232"/>
          </a:xfrm>
          <a:prstGeom prst="borderCallout1">
            <a:avLst>
              <a:gd name="adj1" fmla="val 70863"/>
              <a:gd name="adj2" fmla="val -2345"/>
              <a:gd name="adj3" fmla="val 56885"/>
              <a:gd name="adj4" fmla="val -5333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</a:rPr>
              <a:t>Os campos de férias devem incorporar atividades lúdico-pedagógicas, o mais diversificadas possíveis que promovam a diversão, através de jogos, mas também a exploração de novas capacidades, como a autonomia, a independência, o trabalho de equipa e sentido de responsabilidade, o desenvolvimento de relações com os seus pares e com adultos…entre outras</a:t>
            </a:r>
          </a:p>
        </p:txBody>
      </p:sp>
    </p:spTree>
    <p:extLst>
      <p:ext uri="{BB962C8B-B14F-4D97-AF65-F5344CB8AC3E}">
        <p14:creationId xmlns:p14="http://schemas.microsoft.com/office/powerpoint/2010/main" val="1337244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1DACF90-AB2A-4D9A-A4CC-562F22243025}"/>
              </a:ext>
            </a:extLst>
          </p:cNvPr>
          <p:cNvSpPr/>
          <p:nvPr/>
        </p:nvSpPr>
        <p:spPr>
          <a:xfrm>
            <a:off x="5592417" y="6579463"/>
            <a:ext cx="1007166" cy="24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1FFDC61-ECF9-4F56-AAAD-F1636969E00F}"/>
              </a:ext>
            </a:extLst>
          </p:cNvPr>
          <p:cNvSpPr/>
          <p:nvPr/>
        </p:nvSpPr>
        <p:spPr>
          <a:xfrm>
            <a:off x="2359742" y="1636620"/>
            <a:ext cx="72119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pt-PT" sz="2800" b="1" dirty="0">
                <a:effectLst/>
                <a:latin typeface="+mj-lt"/>
              </a:rPr>
              <a:t>Obrigado pela sua atenção.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Qualquer dúvida não hesite em contactar a 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Direção Regional da sua área</a:t>
            </a:r>
            <a:endParaRPr lang="pt-PT" sz="2800" dirty="0">
              <a:solidFill>
                <a:srgbClr val="0088D2"/>
              </a:solidFill>
              <a:latin typeface="+mj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ABA22ED3-1BEB-4B08-86D2-8104AA331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8"/>
            <a:ext cx="10515600" cy="868363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4A8522"/>
                </a:solidFill>
              </a:rPr>
              <a:t>Instituto Português do Desporto e da Juventude  </a:t>
            </a:r>
            <a:r>
              <a:rPr lang="pt-PT" sz="2000" b="1" dirty="0">
                <a:solidFill>
                  <a:srgbClr val="4A8522"/>
                </a:solidFill>
              </a:rPr>
              <a:t> </a:t>
            </a:r>
            <a:endParaRPr lang="pt-PT" b="1" dirty="0">
              <a:solidFill>
                <a:srgbClr val="4A8522"/>
              </a:solidFill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8150C572-157C-448D-8785-5E1FFA3DED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155" y="3329126"/>
            <a:ext cx="2339391" cy="2951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4224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EBA308-BE20-4B9D-A557-A40C009AD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2" y="2349659"/>
            <a:ext cx="7573063" cy="272877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visa a ocupação saudável dos tempos livres dos jovens nas férias escolares de verão, através da realização de campos de férias, que promovem a prática de atividades lúdico-formativas</a:t>
            </a:r>
            <a:r>
              <a:rPr lang="pt-PT" dirty="0">
                <a:solidFill>
                  <a:srgbClr val="000000"/>
                </a:solidFill>
              </a:rPr>
              <a:t> e</a:t>
            </a:r>
            <a:r>
              <a:rPr lang="pt-PT" sz="28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incentivam o conhecimento de diversas regiões do País.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5310"/>
            <a:ext cx="6612988" cy="905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Objeto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217CC61-CB6B-440F-B383-489AA01B803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805224" y="2276756"/>
            <a:ext cx="3111170" cy="3111170"/>
          </a:xfrm>
          <a:prstGeom prst="rect">
            <a:avLst/>
          </a:prstGeom>
          <a:ln>
            <a:solidFill>
              <a:srgbClr val="4A8522"/>
            </a:solidFill>
          </a:ln>
        </p:spPr>
      </p:pic>
    </p:spTree>
    <p:extLst>
      <p:ext uri="{BB962C8B-B14F-4D97-AF65-F5344CB8AC3E}">
        <p14:creationId xmlns:p14="http://schemas.microsoft.com/office/powerpoint/2010/main" val="3106457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5006"/>
            <a:ext cx="6612988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Modalidades</a:t>
            </a:r>
          </a:p>
        </p:txBody>
      </p:sp>
      <p:pic>
        <p:nvPicPr>
          <p:cNvPr id="6" name="Gráfico 5" descr="Tenda destaque">
            <a:extLst>
              <a:ext uri="{FF2B5EF4-FFF2-40B4-BE49-F238E27FC236}">
                <a16:creationId xmlns:a16="http://schemas.microsoft.com/office/drawing/2014/main" id="{849A8654-E396-485D-A58C-288E4ECF2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25433" y="1736807"/>
            <a:ext cx="1857290" cy="185729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BD4EE4B-B824-4719-AC7D-720DDB1E505E}"/>
              </a:ext>
            </a:extLst>
          </p:cNvPr>
          <p:cNvSpPr txBox="1">
            <a:spLocks/>
          </p:cNvSpPr>
          <p:nvPr/>
        </p:nvSpPr>
        <p:spPr>
          <a:xfrm>
            <a:off x="2086664" y="3448975"/>
            <a:ext cx="2334827" cy="1857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dirty="0"/>
              <a:t>campos de férias </a:t>
            </a:r>
            <a:r>
              <a:rPr lang="pt-PT" sz="1800" b="1" dirty="0"/>
              <a:t>residenciais</a:t>
            </a:r>
            <a:r>
              <a:rPr lang="pt-PT" sz="1800" dirty="0"/>
              <a:t> -</a:t>
            </a:r>
            <a:r>
              <a:rPr lang="pt-PT" sz="1400" dirty="0"/>
              <a:t> duração máxima de 14 noites e mínima de 6 noites, devendo</a:t>
            </a:r>
            <a:br>
              <a:rPr lang="pt-PT" sz="1400" dirty="0"/>
            </a:br>
            <a:r>
              <a:rPr lang="pt-PT" sz="1400" dirty="0"/>
              <a:t>obrigatoriamente iniciar-se e findar num sábado ou num</a:t>
            </a:r>
            <a:br>
              <a:rPr lang="pt-PT" sz="1400" dirty="0"/>
            </a:br>
            <a:r>
              <a:rPr lang="pt-PT" sz="1400" dirty="0"/>
              <a:t>domingo </a:t>
            </a:r>
          </a:p>
        </p:txBody>
      </p:sp>
      <p:grpSp>
        <p:nvGrpSpPr>
          <p:cNvPr id="14" name="Gráfico 9" descr="chinelos destaque">
            <a:extLst>
              <a:ext uri="{FF2B5EF4-FFF2-40B4-BE49-F238E27FC236}">
                <a16:creationId xmlns:a16="http://schemas.microsoft.com/office/drawing/2014/main" id="{AE927AE2-E1F6-4B6E-9384-7D0A19E34358}"/>
              </a:ext>
            </a:extLst>
          </p:cNvPr>
          <p:cNvGrpSpPr/>
          <p:nvPr/>
        </p:nvGrpSpPr>
        <p:grpSpPr>
          <a:xfrm>
            <a:off x="7644329" y="2026703"/>
            <a:ext cx="1286607" cy="1237200"/>
            <a:chOff x="5893572" y="3178933"/>
            <a:chExt cx="714379" cy="800054"/>
          </a:xfrm>
          <a:solidFill>
            <a:srgbClr val="4A8522"/>
          </a:solidFill>
        </p:grpSpPr>
        <p:sp>
          <p:nvSpPr>
            <p:cNvPr id="15" name="Forma livre: Forma 14">
              <a:extLst>
                <a:ext uri="{FF2B5EF4-FFF2-40B4-BE49-F238E27FC236}">
                  <a16:creationId xmlns:a16="http://schemas.microsoft.com/office/drawing/2014/main" id="{E6BB35F3-DCE7-42DC-8F17-5217B5DBA577}"/>
                </a:ext>
              </a:extLst>
            </p:cNvPr>
            <p:cNvSpPr/>
            <p:nvPr/>
          </p:nvSpPr>
          <p:spPr>
            <a:xfrm>
              <a:off x="6237427" y="3315832"/>
              <a:ext cx="370524" cy="663154"/>
            </a:xfrm>
            <a:custGeom>
              <a:avLst/>
              <a:gdLst>
                <a:gd name="connsiteX0" fmla="*/ 232000 w 370524"/>
                <a:gd name="connsiteY0" fmla="*/ 2630 h 663154"/>
                <a:gd name="connsiteX1" fmla="*/ 207883 w 370524"/>
                <a:gd name="connsiteY1" fmla="*/ 1 h 663154"/>
                <a:gd name="connsiteX2" fmla="*/ 153305 w 370524"/>
                <a:gd name="connsiteY2" fmla="*/ 16736 h 663154"/>
                <a:gd name="connsiteX3" fmla="*/ 82477 w 370524"/>
                <a:gd name="connsiteY3" fmla="*/ 149039 h 663154"/>
                <a:gd name="connsiteX4" fmla="*/ 76619 w 370524"/>
                <a:gd name="connsiteY4" fmla="*/ 220276 h 663154"/>
                <a:gd name="connsiteX5" fmla="*/ 61960 w 370524"/>
                <a:gd name="connsiteY5" fmla="*/ 354579 h 663154"/>
                <a:gd name="connsiteX6" fmla="*/ 36976 w 370524"/>
                <a:gd name="connsiteY6" fmla="*/ 422425 h 663154"/>
                <a:gd name="connsiteX7" fmla="*/ 5020 w 370524"/>
                <a:gd name="connsiteY7" fmla="*/ 511770 h 663154"/>
                <a:gd name="connsiteX8" fmla="*/ 83666 w 370524"/>
                <a:gd name="connsiteY8" fmla="*/ 658166 h 663154"/>
                <a:gd name="connsiteX9" fmla="*/ 173355 w 370524"/>
                <a:gd name="connsiteY9" fmla="*/ 649054 h 663154"/>
                <a:gd name="connsiteX10" fmla="*/ 228781 w 370524"/>
                <a:gd name="connsiteY10" fmla="*/ 580474 h 663154"/>
                <a:gd name="connsiteX11" fmla="*/ 287893 w 370524"/>
                <a:gd name="connsiteY11" fmla="*/ 394374 h 663154"/>
                <a:gd name="connsiteX12" fmla="*/ 309191 w 370524"/>
                <a:gd name="connsiteY12" fmla="*/ 359008 h 663154"/>
                <a:gd name="connsiteX13" fmla="*/ 368017 w 370524"/>
                <a:gd name="connsiteY13" fmla="*/ 235097 h 663154"/>
                <a:gd name="connsiteX14" fmla="*/ 232000 w 370524"/>
                <a:gd name="connsiteY14" fmla="*/ 2630 h 663154"/>
                <a:gd name="connsiteX15" fmla="*/ 210502 w 370524"/>
                <a:gd name="connsiteY15" fmla="*/ 575282 h 663154"/>
                <a:gd name="connsiteX16" fmla="*/ 164354 w 370524"/>
                <a:gd name="connsiteY16" fmla="*/ 632290 h 663154"/>
                <a:gd name="connsiteX17" fmla="*/ 30970 w 370524"/>
                <a:gd name="connsiteY17" fmla="*/ 592838 h 663154"/>
                <a:gd name="connsiteX18" fmla="*/ 23384 w 370524"/>
                <a:gd name="connsiteY18" fmla="*/ 516942 h 663154"/>
                <a:gd name="connsiteX19" fmla="*/ 54673 w 370524"/>
                <a:gd name="connsiteY19" fmla="*/ 429540 h 663154"/>
                <a:gd name="connsiteX20" fmla="*/ 80219 w 370524"/>
                <a:gd name="connsiteY20" fmla="*/ 360008 h 663154"/>
                <a:gd name="connsiteX21" fmla="*/ 85868 w 370524"/>
                <a:gd name="connsiteY21" fmla="*/ 333948 h 663154"/>
                <a:gd name="connsiteX22" fmla="*/ 94440 w 370524"/>
                <a:gd name="connsiteY22" fmla="*/ 384573 h 663154"/>
                <a:gd name="connsiteX23" fmla="*/ 106336 w 370524"/>
                <a:gd name="connsiteY23" fmla="*/ 390893 h 663154"/>
                <a:gd name="connsiteX24" fmla="*/ 112747 w 370524"/>
                <a:gd name="connsiteY24" fmla="*/ 379315 h 663154"/>
                <a:gd name="connsiteX25" fmla="*/ 112109 w 370524"/>
                <a:gd name="connsiteY25" fmla="*/ 251890 h 663154"/>
                <a:gd name="connsiteX26" fmla="*/ 212122 w 370524"/>
                <a:gd name="connsiteY26" fmla="*/ 143305 h 663154"/>
                <a:gd name="connsiteX27" fmla="*/ 277454 w 370524"/>
                <a:gd name="connsiteY27" fmla="*/ 334024 h 663154"/>
                <a:gd name="connsiteX28" fmla="*/ 232686 w 370524"/>
                <a:gd name="connsiteY28" fmla="*/ 416291 h 663154"/>
                <a:gd name="connsiteX29" fmla="*/ 230353 w 370524"/>
                <a:gd name="connsiteY29" fmla="*/ 429560 h 663154"/>
                <a:gd name="connsiteX30" fmla="*/ 243621 w 370524"/>
                <a:gd name="connsiteY30" fmla="*/ 431893 h 663154"/>
                <a:gd name="connsiteX31" fmla="*/ 260699 w 370524"/>
                <a:gd name="connsiteY31" fmla="*/ 413481 h 663154"/>
                <a:gd name="connsiteX32" fmla="*/ 210502 w 370524"/>
                <a:gd name="connsiteY32" fmla="*/ 575282 h 663154"/>
                <a:gd name="connsiteX33" fmla="*/ 349329 w 370524"/>
                <a:gd name="connsiteY33" fmla="*/ 231630 h 663154"/>
                <a:gd name="connsiteX34" fmla="*/ 296266 w 370524"/>
                <a:gd name="connsiteY34" fmla="*/ 344092 h 663154"/>
                <a:gd name="connsiteX35" fmla="*/ 291951 w 370524"/>
                <a:gd name="connsiteY35" fmla="*/ 350664 h 663154"/>
                <a:gd name="connsiteX36" fmla="*/ 295561 w 370524"/>
                <a:gd name="connsiteY36" fmla="*/ 339796 h 663154"/>
                <a:gd name="connsiteX37" fmla="*/ 224323 w 370524"/>
                <a:gd name="connsiteY37" fmla="*/ 128055 h 663154"/>
                <a:gd name="connsiteX38" fmla="*/ 229333 w 370524"/>
                <a:gd name="connsiteY38" fmla="*/ 100747 h 663154"/>
                <a:gd name="connsiteX39" fmla="*/ 221690 w 370524"/>
                <a:gd name="connsiteY39" fmla="*/ 89655 h 663154"/>
                <a:gd name="connsiteX40" fmla="*/ 210598 w 370524"/>
                <a:gd name="connsiteY40" fmla="*/ 97299 h 663154"/>
                <a:gd name="connsiteX41" fmla="*/ 205521 w 370524"/>
                <a:gd name="connsiteY41" fmla="*/ 124921 h 663154"/>
                <a:gd name="connsiteX42" fmla="*/ 94297 w 370524"/>
                <a:gd name="connsiteY42" fmla="*/ 245241 h 663154"/>
                <a:gd name="connsiteX43" fmla="*/ 95679 w 370524"/>
                <a:gd name="connsiteY43" fmla="*/ 221305 h 663154"/>
                <a:gd name="connsiteX44" fmla="*/ 101270 w 370524"/>
                <a:gd name="connsiteY44" fmla="*/ 152392 h 663154"/>
                <a:gd name="connsiteX45" fmla="*/ 163982 w 370524"/>
                <a:gd name="connsiteY45" fmla="*/ 32538 h 663154"/>
                <a:gd name="connsiteX46" fmla="*/ 207921 w 370524"/>
                <a:gd name="connsiteY46" fmla="*/ 19051 h 663154"/>
                <a:gd name="connsiteX47" fmla="*/ 228076 w 370524"/>
                <a:gd name="connsiteY47" fmla="*/ 21270 h 663154"/>
                <a:gd name="connsiteX48" fmla="*/ 349329 w 370524"/>
                <a:gd name="connsiteY48" fmla="*/ 231630 h 66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0524" h="663154">
                  <a:moveTo>
                    <a:pt x="232000" y="2630"/>
                  </a:moveTo>
                  <a:cubicBezTo>
                    <a:pt x="224076" y="914"/>
                    <a:pt x="215992" y="32"/>
                    <a:pt x="207883" y="1"/>
                  </a:cubicBezTo>
                  <a:cubicBezTo>
                    <a:pt x="188414" y="-89"/>
                    <a:pt x="169377" y="5747"/>
                    <a:pt x="153305" y="16736"/>
                  </a:cubicBezTo>
                  <a:cubicBezTo>
                    <a:pt x="104918" y="49274"/>
                    <a:pt x="87649" y="120092"/>
                    <a:pt x="82477" y="149039"/>
                  </a:cubicBezTo>
                  <a:cubicBezTo>
                    <a:pt x="79781" y="164088"/>
                    <a:pt x="78314" y="190130"/>
                    <a:pt x="76619" y="220276"/>
                  </a:cubicBezTo>
                  <a:cubicBezTo>
                    <a:pt x="73981" y="267120"/>
                    <a:pt x="70704" y="325404"/>
                    <a:pt x="61960" y="354579"/>
                  </a:cubicBezTo>
                  <a:cubicBezTo>
                    <a:pt x="55216" y="377067"/>
                    <a:pt x="46358" y="399099"/>
                    <a:pt x="36976" y="422425"/>
                  </a:cubicBezTo>
                  <a:cubicBezTo>
                    <a:pt x="24661" y="451585"/>
                    <a:pt x="13992" y="481414"/>
                    <a:pt x="5020" y="511770"/>
                  </a:cubicBezTo>
                  <a:cubicBezTo>
                    <a:pt x="-13689" y="573914"/>
                    <a:pt x="21523" y="639457"/>
                    <a:pt x="83666" y="658166"/>
                  </a:cubicBezTo>
                  <a:cubicBezTo>
                    <a:pt x="113585" y="667173"/>
                    <a:pt x="145859" y="663895"/>
                    <a:pt x="173355" y="649054"/>
                  </a:cubicBezTo>
                  <a:cubicBezTo>
                    <a:pt x="200391" y="634685"/>
                    <a:pt x="220405" y="609922"/>
                    <a:pt x="228781" y="580474"/>
                  </a:cubicBezTo>
                  <a:cubicBezTo>
                    <a:pt x="239192" y="543964"/>
                    <a:pt x="275692" y="423311"/>
                    <a:pt x="287893" y="394374"/>
                  </a:cubicBezTo>
                  <a:cubicBezTo>
                    <a:pt x="294121" y="382083"/>
                    <a:pt x="301240" y="370263"/>
                    <a:pt x="309191" y="359008"/>
                  </a:cubicBezTo>
                  <a:cubicBezTo>
                    <a:pt x="330222" y="327099"/>
                    <a:pt x="359016" y="283389"/>
                    <a:pt x="368017" y="235097"/>
                  </a:cubicBezTo>
                  <a:cubicBezTo>
                    <a:pt x="382733" y="156278"/>
                    <a:pt x="332070" y="23918"/>
                    <a:pt x="232000" y="2630"/>
                  </a:cubicBezTo>
                  <a:close/>
                  <a:moveTo>
                    <a:pt x="210502" y="575282"/>
                  </a:moveTo>
                  <a:cubicBezTo>
                    <a:pt x="203515" y="599771"/>
                    <a:pt x="186851" y="620357"/>
                    <a:pt x="164354" y="632290"/>
                  </a:cubicBezTo>
                  <a:cubicBezTo>
                    <a:pt x="116627" y="658228"/>
                    <a:pt x="56909" y="640565"/>
                    <a:pt x="30970" y="592838"/>
                  </a:cubicBezTo>
                  <a:cubicBezTo>
                    <a:pt x="18336" y="569590"/>
                    <a:pt x="15601" y="542232"/>
                    <a:pt x="23384" y="516942"/>
                  </a:cubicBezTo>
                  <a:cubicBezTo>
                    <a:pt x="32174" y="487247"/>
                    <a:pt x="42620" y="458068"/>
                    <a:pt x="54673" y="429540"/>
                  </a:cubicBezTo>
                  <a:cubicBezTo>
                    <a:pt x="64198" y="405804"/>
                    <a:pt x="73228" y="383392"/>
                    <a:pt x="80219" y="360008"/>
                  </a:cubicBezTo>
                  <a:cubicBezTo>
                    <a:pt x="82650" y="351449"/>
                    <a:pt x="84536" y="342745"/>
                    <a:pt x="85868" y="333948"/>
                  </a:cubicBezTo>
                  <a:cubicBezTo>
                    <a:pt x="87206" y="351045"/>
                    <a:pt x="90075" y="367988"/>
                    <a:pt x="94440" y="384573"/>
                  </a:cubicBezTo>
                  <a:cubicBezTo>
                    <a:pt x="95981" y="389603"/>
                    <a:pt x="101306" y="392432"/>
                    <a:pt x="106336" y="390893"/>
                  </a:cubicBezTo>
                  <a:cubicBezTo>
                    <a:pt x="111243" y="389391"/>
                    <a:pt x="114078" y="384271"/>
                    <a:pt x="112747" y="379315"/>
                  </a:cubicBezTo>
                  <a:cubicBezTo>
                    <a:pt x="112557" y="378639"/>
                    <a:pt x="93593" y="310992"/>
                    <a:pt x="112109" y="251890"/>
                  </a:cubicBezTo>
                  <a:cubicBezTo>
                    <a:pt x="128016" y="201150"/>
                    <a:pt x="190890" y="157049"/>
                    <a:pt x="212122" y="143305"/>
                  </a:cubicBezTo>
                  <a:cubicBezTo>
                    <a:pt x="231638" y="169022"/>
                    <a:pt x="299123" y="264863"/>
                    <a:pt x="277454" y="334024"/>
                  </a:cubicBezTo>
                  <a:cubicBezTo>
                    <a:pt x="257670" y="397175"/>
                    <a:pt x="233296" y="415834"/>
                    <a:pt x="232686" y="416291"/>
                  </a:cubicBezTo>
                  <a:cubicBezTo>
                    <a:pt x="228378" y="419311"/>
                    <a:pt x="227333" y="425251"/>
                    <a:pt x="230353" y="429560"/>
                  </a:cubicBezTo>
                  <a:cubicBezTo>
                    <a:pt x="233372" y="433868"/>
                    <a:pt x="239313" y="434913"/>
                    <a:pt x="243621" y="431893"/>
                  </a:cubicBezTo>
                  <a:cubicBezTo>
                    <a:pt x="250201" y="426643"/>
                    <a:pt x="255958" y="420436"/>
                    <a:pt x="260699" y="413481"/>
                  </a:cubicBezTo>
                  <a:cubicBezTo>
                    <a:pt x="244088" y="461945"/>
                    <a:pt x="218199" y="548279"/>
                    <a:pt x="210502" y="575282"/>
                  </a:cubicBezTo>
                  <a:close/>
                  <a:moveTo>
                    <a:pt x="349329" y="231630"/>
                  </a:moveTo>
                  <a:cubicBezTo>
                    <a:pt x="341433" y="273988"/>
                    <a:pt x="316087" y="313936"/>
                    <a:pt x="296266" y="344092"/>
                  </a:cubicBezTo>
                  <a:lnTo>
                    <a:pt x="291951" y="350664"/>
                  </a:lnTo>
                  <a:cubicBezTo>
                    <a:pt x="293170" y="347159"/>
                    <a:pt x="294380" y="343587"/>
                    <a:pt x="295561" y="339796"/>
                  </a:cubicBezTo>
                  <a:cubicBezTo>
                    <a:pt x="321535" y="256928"/>
                    <a:pt x="240535" y="148591"/>
                    <a:pt x="224323" y="128055"/>
                  </a:cubicBezTo>
                  <a:lnTo>
                    <a:pt x="229333" y="100747"/>
                  </a:lnTo>
                  <a:cubicBezTo>
                    <a:pt x="230286" y="95573"/>
                    <a:pt x="226864" y="90608"/>
                    <a:pt x="221690" y="89655"/>
                  </a:cubicBezTo>
                  <a:cubicBezTo>
                    <a:pt x="216516" y="88703"/>
                    <a:pt x="211550" y="92125"/>
                    <a:pt x="210598" y="97299"/>
                  </a:cubicBezTo>
                  <a:lnTo>
                    <a:pt x="205521" y="124921"/>
                  </a:lnTo>
                  <a:cubicBezTo>
                    <a:pt x="187642" y="136018"/>
                    <a:pt x="113890" y="184643"/>
                    <a:pt x="94297" y="245241"/>
                  </a:cubicBezTo>
                  <a:cubicBezTo>
                    <a:pt x="94793" y="237078"/>
                    <a:pt x="95250" y="229049"/>
                    <a:pt x="95679" y="221305"/>
                  </a:cubicBezTo>
                  <a:cubicBezTo>
                    <a:pt x="97345" y="191777"/>
                    <a:pt x="98774" y="166298"/>
                    <a:pt x="101270" y="152392"/>
                  </a:cubicBezTo>
                  <a:cubicBezTo>
                    <a:pt x="106032" y="125845"/>
                    <a:pt x="121634" y="61018"/>
                    <a:pt x="163982" y="32538"/>
                  </a:cubicBezTo>
                  <a:cubicBezTo>
                    <a:pt x="176895" y="23635"/>
                    <a:pt x="192237" y="18926"/>
                    <a:pt x="207921" y="19051"/>
                  </a:cubicBezTo>
                  <a:cubicBezTo>
                    <a:pt x="214698" y="19088"/>
                    <a:pt x="221453" y="19832"/>
                    <a:pt x="228076" y="21270"/>
                  </a:cubicBezTo>
                  <a:cubicBezTo>
                    <a:pt x="316106" y="39997"/>
                    <a:pt x="362331" y="161802"/>
                    <a:pt x="349329" y="2316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16" name="Forma livre: Forma 15">
              <a:extLst>
                <a:ext uri="{FF2B5EF4-FFF2-40B4-BE49-F238E27FC236}">
                  <a16:creationId xmlns:a16="http://schemas.microsoft.com/office/drawing/2014/main" id="{660AC5B7-C8BD-4A5D-9BD4-3AA09473051B}"/>
                </a:ext>
              </a:extLst>
            </p:cNvPr>
            <p:cNvSpPr/>
            <p:nvPr/>
          </p:nvSpPr>
          <p:spPr>
            <a:xfrm>
              <a:off x="5893572" y="3178933"/>
              <a:ext cx="297926" cy="672538"/>
            </a:xfrm>
            <a:custGeom>
              <a:avLst/>
              <a:gdLst>
                <a:gd name="connsiteX0" fmla="*/ 183654 w 297926"/>
                <a:gd name="connsiteY0" fmla="*/ 17 h 672538"/>
                <a:gd name="connsiteX1" fmla="*/ 182273 w 297926"/>
                <a:gd name="connsiteY1" fmla="*/ 17 h 672538"/>
                <a:gd name="connsiteX2" fmla="*/ 117 w 297926"/>
                <a:gd name="connsiteY2" fmla="*/ 197184 h 672538"/>
                <a:gd name="connsiteX3" fmla="*/ 30473 w 297926"/>
                <a:gd name="connsiteY3" fmla="*/ 330953 h 672538"/>
                <a:gd name="connsiteX4" fmla="*/ 43541 w 297926"/>
                <a:gd name="connsiteY4" fmla="*/ 370110 h 672538"/>
                <a:gd name="connsiteX5" fmla="*/ 60600 w 297926"/>
                <a:gd name="connsiteY5" fmla="*/ 564630 h 672538"/>
                <a:gd name="connsiteX6" fmla="*/ 99720 w 297926"/>
                <a:gd name="connsiteY6" fmla="*/ 643630 h 672538"/>
                <a:gd name="connsiteX7" fmla="*/ 177348 w 297926"/>
                <a:gd name="connsiteY7" fmla="*/ 672539 h 672538"/>
                <a:gd name="connsiteX8" fmla="*/ 187054 w 297926"/>
                <a:gd name="connsiteY8" fmla="*/ 672129 h 672538"/>
                <a:gd name="connsiteX9" fmla="*/ 293992 w 297926"/>
                <a:gd name="connsiteY9" fmla="*/ 546475 h 672538"/>
                <a:gd name="connsiteX10" fmla="*/ 282323 w 297926"/>
                <a:gd name="connsiteY10" fmla="*/ 452254 h 672538"/>
                <a:gd name="connsiteX11" fmla="*/ 272798 w 297926"/>
                <a:gd name="connsiteY11" fmla="*/ 380617 h 672538"/>
                <a:gd name="connsiteX12" fmla="*/ 287810 w 297926"/>
                <a:gd name="connsiteY12" fmla="*/ 246314 h 672538"/>
                <a:gd name="connsiteX13" fmla="*/ 297649 w 297926"/>
                <a:gd name="connsiteY13" fmla="*/ 175534 h 672538"/>
                <a:gd name="connsiteX14" fmla="*/ 257406 w 297926"/>
                <a:gd name="connsiteY14" fmla="*/ 30963 h 672538"/>
                <a:gd name="connsiteX15" fmla="*/ 183654 w 297926"/>
                <a:gd name="connsiteY15" fmla="*/ 17 h 672538"/>
                <a:gd name="connsiteX16" fmla="*/ 274970 w 297926"/>
                <a:gd name="connsiteY16" fmla="*/ 547476 h 672538"/>
                <a:gd name="connsiteX17" fmla="*/ 185435 w 297926"/>
                <a:gd name="connsiteY17" fmla="*/ 653203 h 672538"/>
                <a:gd name="connsiteX18" fmla="*/ 177310 w 297926"/>
                <a:gd name="connsiteY18" fmla="*/ 653546 h 672538"/>
                <a:gd name="connsiteX19" fmla="*/ 112169 w 297926"/>
                <a:gd name="connsiteY19" fmla="*/ 629295 h 672538"/>
                <a:gd name="connsiteX20" fmla="*/ 79584 w 297926"/>
                <a:gd name="connsiteY20" fmla="*/ 563573 h 672538"/>
                <a:gd name="connsiteX21" fmla="*/ 65973 w 297926"/>
                <a:gd name="connsiteY21" fmla="*/ 394837 h 672538"/>
                <a:gd name="connsiteX22" fmla="*/ 78612 w 297926"/>
                <a:gd name="connsiteY22" fmla="*/ 416516 h 672538"/>
                <a:gd name="connsiteX23" fmla="*/ 85556 w 297926"/>
                <a:gd name="connsiteY23" fmla="*/ 419555 h 672538"/>
                <a:gd name="connsiteX24" fmla="*/ 95118 w 297926"/>
                <a:gd name="connsiteY24" fmla="*/ 410068 h 672538"/>
                <a:gd name="connsiteX25" fmla="*/ 92690 w 297926"/>
                <a:gd name="connsiteY25" fmla="*/ 403677 h 672538"/>
                <a:gd name="connsiteX26" fmla="*/ 66973 w 297926"/>
                <a:gd name="connsiteY26" fmla="*/ 313608 h 672538"/>
                <a:gd name="connsiteX27" fmla="*/ 172405 w 297926"/>
                <a:gd name="connsiteY27" fmla="*/ 141739 h 672538"/>
                <a:gd name="connsiteX28" fmla="*/ 246290 w 297926"/>
                <a:gd name="connsiteY28" fmla="*/ 269498 h 672538"/>
                <a:gd name="connsiteX29" fmla="*/ 217849 w 297926"/>
                <a:gd name="connsiteY29" fmla="*/ 393713 h 672538"/>
                <a:gd name="connsiteX30" fmla="*/ 221750 w 297926"/>
                <a:gd name="connsiteY30" fmla="*/ 406606 h 672538"/>
                <a:gd name="connsiteX31" fmla="*/ 234565 w 297926"/>
                <a:gd name="connsiteY31" fmla="*/ 402848 h 672538"/>
                <a:gd name="connsiteX32" fmla="*/ 253939 w 297926"/>
                <a:gd name="connsiteY32" fmla="*/ 355299 h 672538"/>
                <a:gd name="connsiteX33" fmla="*/ 253758 w 297926"/>
                <a:gd name="connsiteY33" fmla="*/ 381969 h 672538"/>
                <a:gd name="connsiteX34" fmla="*/ 263540 w 297926"/>
                <a:gd name="connsiteY34" fmla="*/ 455483 h 672538"/>
                <a:gd name="connsiteX35" fmla="*/ 274970 w 297926"/>
                <a:gd name="connsiteY35" fmla="*/ 547476 h 672538"/>
                <a:gd name="connsiteX36" fmla="*/ 278580 w 297926"/>
                <a:gd name="connsiteY36" fmla="*/ 174715 h 672538"/>
                <a:gd name="connsiteX37" fmla="*/ 268979 w 297926"/>
                <a:gd name="connsiteY37" fmla="*/ 243209 h 672538"/>
                <a:gd name="connsiteX38" fmla="*/ 265102 w 297926"/>
                <a:gd name="connsiteY38" fmla="*/ 266859 h 672538"/>
                <a:gd name="connsiteX39" fmla="*/ 182740 w 297926"/>
                <a:gd name="connsiteY39" fmla="*/ 125127 h 672538"/>
                <a:gd name="connsiteX40" fmla="*/ 183911 w 297926"/>
                <a:gd name="connsiteY40" fmla="*/ 94705 h 672538"/>
                <a:gd name="connsiteX41" fmla="*/ 174762 w 297926"/>
                <a:gd name="connsiteY41" fmla="*/ 84818 h 672538"/>
                <a:gd name="connsiteX42" fmla="*/ 174758 w 297926"/>
                <a:gd name="connsiteY42" fmla="*/ 84818 h 672538"/>
                <a:gd name="connsiteX43" fmla="*/ 164891 w 297926"/>
                <a:gd name="connsiteY43" fmla="*/ 93689 h 672538"/>
                <a:gd name="connsiteX44" fmla="*/ 164880 w 297926"/>
                <a:gd name="connsiteY44" fmla="*/ 93971 h 672538"/>
                <a:gd name="connsiteX45" fmla="*/ 163718 w 297926"/>
                <a:gd name="connsiteY45" fmla="*/ 124137 h 672538"/>
                <a:gd name="connsiteX46" fmla="*/ 48008 w 297926"/>
                <a:gd name="connsiteY46" fmla="*/ 315180 h 672538"/>
                <a:gd name="connsiteX47" fmla="*/ 48342 w 297926"/>
                <a:gd name="connsiteY47" fmla="*/ 324343 h 672538"/>
                <a:gd name="connsiteX48" fmla="*/ 46284 w 297926"/>
                <a:gd name="connsiteY48" fmla="*/ 318942 h 672538"/>
                <a:gd name="connsiteX49" fmla="*/ 19157 w 297926"/>
                <a:gd name="connsiteY49" fmla="*/ 197889 h 672538"/>
                <a:gd name="connsiteX50" fmla="*/ 182273 w 297926"/>
                <a:gd name="connsiteY50" fmla="*/ 19067 h 672538"/>
                <a:gd name="connsiteX51" fmla="*/ 183454 w 297926"/>
                <a:gd name="connsiteY51" fmla="*/ 19067 h 672538"/>
                <a:gd name="connsiteX52" fmla="*/ 243538 w 297926"/>
                <a:gd name="connsiteY52" fmla="*/ 44070 h 672538"/>
                <a:gd name="connsiteX53" fmla="*/ 278580 w 297926"/>
                <a:gd name="connsiteY53" fmla="*/ 174715 h 67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97926" h="672538">
                  <a:moveTo>
                    <a:pt x="183654" y="17"/>
                  </a:moveTo>
                  <a:lnTo>
                    <a:pt x="182273" y="17"/>
                  </a:lnTo>
                  <a:cubicBezTo>
                    <a:pt x="80641" y="17"/>
                    <a:pt x="2993" y="117422"/>
                    <a:pt x="117" y="197184"/>
                  </a:cubicBezTo>
                  <a:cubicBezTo>
                    <a:pt x="-1645" y="246276"/>
                    <a:pt x="16919" y="295215"/>
                    <a:pt x="30473" y="330953"/>
                  </a:cubicBezTo>
                  <a:cubicBezTo>
                    <a:pt x="35775" y="343670"/>
                    <a:pt x="40143" y="356757"/>
                    <a:pt x="43541" y="370110"/>
                  </a:cubicBezTo>
                  <a:cubicBezTo>
                    <a:pt x="49142" y="401010"/>
                    <a:pt x="58410" y="526740"/>
                    <a:pt x="60600" y="564630"/>
                  </a:cubicBezTo>
                  <a:cubicBezTo>
                    <a:pt x="62352" y="595188"/>
                    <a:pt x="76478" y="623714"/>
                    <a:pt x="99720" y="643630"/>
                  </a:cubicBezTo>
                  <a:cubicBezTo>
                    <a:pt x="121297" y="662256"/>
                    <a:pt x="148845" y="672514"/>
                    <a:pt x="177348" y="672539"/>
                  </a:cubicBezTo>
                  <a:cubicBezTo>
                    <a:pt x="180587" y="672539"/>
                    <a:pt x="183816" y="672405"/>
                    <a:pt x="187054" y="672129"/>
                  </a:cubicBezTo>
                  <a:cubicBezTo>
                    <a:pt x="250927" y="666271"/>
                    <a:pt x="298423" y="610463"/>
                    <a:pt x="293992" y="546475"/>
                  </a:cubicBezTo>
                  <a:cubicBezTo>
                    <a:pt x="291865" y="514875"/>
                    <a:pt x="287970" y="483419"/>
                    <a:pt x="282323" y="452254"/>
                  </a:cubicBezTo>
                  <a:cubicBezTo>
                    <a:pt x="278256" y="427489"/>
                    <a:pt x="274427" y="404029"/>
                    <a:pt x="272798" y="380617"/>
                  </a:cubicBezTo>
                  <a:cubicBezTo>
                    <a:pt x="270636" y="350222"/>
                    <a:pt x="280161" y="292606"/>
                    <a:pt x="287810" y="246314"/>
                  </a:cubicBezTo>
                  <a:cubicBezTo>
                    <a:pt x="292734" y="216529"/>
                    <a:pt x="296992" y="190812"/>
                    <a:pt x="297649" y="175534"/>
                  </a:cubicBezTo>
                  <a:cubicBezTo>
                    <a:pt x="298906" y="146159"/>
                    <a:pt x="297516" y="73264"/>
                    <a:pt x="257406" y="30963"/>
                  </a:cubicBezTo>
                  <a:cubicBezTo>
                    <a:pt x="238265" y="10740"/>
                    <a:pt x="211495" y="-492"/>
                    <a:pt x="183654" y="17"/>
                  </a:cubicBezTo>
                  <a:close/>
                  <a:moveTo>
                    <a:pt x="274970" y="547476"/>
                  </a:moveTo>
                  <a:cubicBezTo>
                    <a:pt x="278832" y="601198"/>
                    <a:pt x="239061" y="648162"/>
                    <a:pt x="185435" y="653203"/>
                  </a:cubicBezTo>
                  <a:cubicBezTo>
                    <a:pt x="182740" y="653432"/>
                    <a:pt x="180006" y="653546"/>
                    <a:pt x="177310" y="653546"/>
                  </a:cubicBezTo>
                  <a:cubicBezTo>
                    <a:pt x="153384" y="653573"/>
                    <a:pt x="130253" y="644961"/>
                    <a:pt x="112169" y="629295"/>
                  </a:cubicBezTo>
                  <a:cubicBezTo>
                    <a:pt x="92820" y="612731"/>
                    <a:pt x="81054" y="589001"/>
                    <a:pt x="79584" y="563573"/>
                  </a:cubicBezTo>
                  <a:cubicBezTo>
                    <a:pt x="77955" y="535550"/>
                    <a:pt x="71545" y="445663"/>
                    <a:pt x="65973" y="394837"/>
                  </a:cubicBezTo>
                  <a:cubicBezTo>
                    <a:pt x="69079" y="402655"/>
                    <a:pt x="73339" y="409962"/>
                    <a:pt x="78612" y="416516"/>
                  </a:cubicBezTo>
                  <a:cubicBezTo>
                    <a:pt x="80399" y="418456"/>
                    <a:pt x="82918" y="419559"/>
                    <a:pt x="85556" y="419555"/>
                  </a:cubicBezTo>
                  <a:cubicBezTo>
                    <a:pt x="90817" y="419576"/>
                    <a:pt x="95098" y="415328"/>
                    <a:pt x="95118" y="410068"/>
                  </a:cubicBezTo>
                  <a:cubicBezTo>
                    <a:pt x="95128" y="407710"/>
                    <a:pt x="94263" y="405433"/>
                    <a:pt x="92690" y="403677"/>
                  </a:cubicBezTo>
                  <a:cubicBezTo>
                    <a:pt x="92490" y="403457"/>
                    <a:pt x="72516" y="380074"/>
                    <a:pt x="66973" y="313608"/>
                  </a:cubicBezTo>
                  <a:cubicBezTo>
                    <a:pt x="60962" y="241371"/>
                    <a:pt x="147735" y="162561"/>
                    <a:pt x="172405" y="141739"/>
                  </a:cubicBezTo>
                  <a:cubicBezTo>
                    <a:pt x="190121" y="159741"/>
                    <a:pt x="241861" y="216510"/>
                    <a:pt x="246290" y="269498"/>
                  </a:cubicBezTo>
                  <a:cubicBezTo>
                    <a:pt x="251453" y="331220"/>
                    <a:pt x="218182" y="393094"/>
                    <a:pt x="217849" y="393713"/>
                  </a:cubicBezTo>
                  <a:cubicBezTo>
                    <a:pt x="215366" y="398351"/>
                    <a:pt x="217112" y="404123"/>
                    <a:pt x="221750" y="406606"/>
                  </a:cubicBezTo>
                  <a:cubicBezTo>
                    <a:pt x="226332" y="409059"/>
                    <a:pt x="232034" y="407387"/>
                    <a:pt x="234565" y="402848"/>
                  </a:cubicBezTo>
                  <a:cubicBezTo>
                    <a:pt x="242437" y="387613"/>
                    <a:pt x="248922" y="371698"/>
                    <a:pt x="253939" y="355299"/>
                  </a:cubicBezTo>
                  <a:cubicBezTo>
                    <a:pt x="253318" y="364176"/>
                    <a:pt x="253258" y="373084"/>
                    <a:pt x="253758" y="381969"/>
                  </a:cubicBezTo>
                  <a:cubicBezTo>
                    <a:pt x="255492" y="406277"/>
                    <a:pt x="259387" y="430108"/>
                    <a:pt x="263540" y="455483"/>
                  </a:cubicBezTo>
                  <a:cubicBezTo>
                    <a:pt x="269066" y="485910"/>
                    <a:pt x="272881" y="516622"/>
                    <a:pt x="274970" y="547476"/>
                  </a:cubicBezTo>
                  <a:close/>
                  <a:moveTo>
                    <a:pt x="278580" y="174715"/>
                  </a:moveTo>
                  <a:cubicBezTo>
                    <a:pt x="277971" y="188802"/>
                    <a:pt x="273818" y="213900"/>
                    <a:pt x="268979" y="243209"/>
                  </a:cubicBezTo>
                  <a:cubicBezTo>
                    <a:pt x="267722" y="250829"/>
                    <a:pt x="266407" y="258782"/>
                    <a:pt x="265102" y="266859"/>
                  </a:cubicBezTo>
                  <a:cubicBezTo>
                    <a:pt x="259168" y="203356"/>
                    <a:pt x="197675" y="139720"/>
                    <a:pt x="182740" y="125127"/>
                  </a:cubicBezTo>
                  <a:lnTo>
                    <a:pt x="183911" y="94705"/>
                  </a:lnTo>
                  <a:cubicBezTo>
                    <a:pt x="184115" y="89448"/>
                    <a:pt x="180019" y="85021"/>
                    <a:pt x="174762" y="84818"/>
                  </a:cubicBezTo>
                  <a:cubicBezTo>
                    <a:pt x="174760" y="84818"/>
                    <a:pt x="174760" y="84818"/>
                    <a:pt x="174758" y="84818"/>
                  </a:cubicBezTo>
                  <a:cubicBezTo>
                    <a:pt x="169584" y="84542"/>
                    <a:pt x="165166" y="88514"/>
                    <a:pt x="164891" y="93689"/>
                  </a:cubicBezTo>
                  <a:cubicBezTo>
                    <a:pt x="164886" y="93783"/>
                    <a:pt x="164882" y="93877"/>
                    <a:pt x="164880" y="93971"/>
                  </a:cubicBezTo>
                  <a:lnTo>
                    <a:pt x="163718" y="124137"/>
                  </a:lnTo>
                  <a:cubicBezTo>
                    <a:pt x="143287" y="140739"/>
                    <a:pt x="40769" y="228683"/>
                    <a:pt x="48008" y="315180"/>
                  </a:cubicBezTo>
                  <a:cubicBezTo>
                    <a:pt x="48342" y="319123"/>
                    <a:pt x="48342" y="324343"/>
                    <a:pt x="48342" y="324343"/>
                  </a:cubicBezTo>
                  <a:cubicBezTo>
                    <a:pt x="48342" y="324343"/>
                    <a:pt x="46523" y="319580"/>
                    <a:pt x="46284" y="318942"/>
                  </a:cubicBezTo>
                  <a:cubicBezTo>
                    <a:pt x="33559" y="285271"/>
                    <a:pt x="17614" y="240837"/>
                    <a:pt x="19157" y="197889"/>
                  </a:cubicBezTo>
                  <a:cubicBezTo>
                    <a:pt x="21691" y="127547"/>
                    <a:pt x="92881" y="19067"/>
                    <a:pt x="182273" y="19067"/>
                  </a:cubicBezTo>
                  <a:lnTo>
                    <a:pt x="183454" y="19067"/>
                  </a:lnTo>
                  <a:cubicBezTo>
                    <a:pt x="206128" y="18465"/>
                    <a:pt x="227983" y="27560"/>
                    <a:pt x="243538" y="44070"/>
                  </a:cubicBezTo>
                  <a:cubicBezTo>
                    <a:pt x="278637" y="81084"/>
                    <a:pt x="279733" y="147768"/>
                    <a:pt x="278580" y="174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7048279" y="3583860"/>
            <a:ext cx="2430676" cy="136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1400" dirty="0">
                <a:latin typeface="+mj-lt"/>
                <a:ea typeface="+mj-ea"/>
                <a:cs typeface="+mj-cs"/>
              </a:rPr>
              <a:t>campos de férias </a:t>
            </a:r>
            <a:r>
              <a:rPr lang="pt-PT" b="1" dirty="0">
                <a:latin typeface="+mj-lt"/>
                <a:ea typeface="+mj-ea"/>
                <a:cs typeface="+mj-cs"/>
              </a:rPr>
              <a:t>não residenciais </a:t>
            </a:r>
            <a:r>
              <a:rPr lang="pt-PT" sz="1400" b="1" dirty="0">
                <a:latin typeface="+mj-lt"/>
                <a:ea typeface="+mj-ea"/>
                <a:cs typeface="+mj-cs"/>
              </a:rPr>
              <a:t>-</a:t>
            </a:r>
            <a:r>
              <a:rPr lang="pt-PT" sz="1400" dirty="0">
                <a:latin typeface="+mj-lt"/>
                <a:ea typeface="+mj-ea"/>
                <a:cs typeface="+mj-cs"/>
              </a:rPr>
              <a:t> duração máxima de 15 dias e mínima de 5 dias, devendo as atividades ocupar os períodos da manhã e da tarde.</a:t>
            </a:r>
          </a:p>
        </p:txBody>
      </p:sp>
    </p:spTree>
    <p:extLst>
      <p:ext uri="{BB962C8B-B14F-4D97-AF65-F5344CB8AC3E}">
        <p14:creationId xmlns:p14="http://schemas.microsoft.com/office/powerpoint/2010/main" val="420586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ítulo 1">
            <a:extLst>
              <a:ext uri="{FF2B5EF4-FFF2-40B4-BE49-F238E27FC236}">
                <a16:creationId xmlns:a16="http://schemas.microsoft.com/office/drawing/2014/main" id="{393C506A-462A-4F79-8B0A-B3050146C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7202"/>
            <a:ext cx="6492440" cy="549274"/>
          </a:xfrm>
        </p:spPr>
        <p:txBody>
          <a:bodyPr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| </a:t>
            </a:r>
            <a:r>
              <a:rPr lang="pt-PT" sz="2000" b="1" dirty="0">
                <a:solidFill>
                  <a:srgbClr val="4A8522"/>
                </a:solidFill>
              </a:rPr>
              <a:t>Áreas de Intervenção 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0DC8B1C2-2896-40CE-909F-2EA890D82E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9E0A17C-5D46-466F-89F9-6A6E67080DCF}"/>
              </a:ext>
            </a:extLst>
          </p:cNvPr>
          <p:cNvSpPr txBox="1">
            <a:spLocks/>
          </p:cNvSpPr>
          <p:nvPr/>
        </p:nvSpPr>
        <p:spPr>
          <a:xfrm>
            <a:off x="-7417" y="4746694"/>
            <a:ext cx="12199417" cy="1987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pt-PT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4" name="Gráfico 23" descr="Árvore de folha caduca destaque">
            <a:extLst>
              <a:ext uri="{FF2B5EF4-FFF2-40B4-BE49-F238E27FC236}">
                <a16:creationId xmlns:a16="http://schemas.microsoft.com/office/drawing/2014/main" id="{84D28D83-5E2A-49F3-9C61-5E9D36999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17829" y="2357428"/>
            <a:ext cx="1102284" cy="1102284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0E61BD13-4E06-4226-BFF2-6EB7EE51DE6E}"/>
              </a:ext>
            </a:extLst>
          </p:cNvPr>
          <p:cNvSpPr txBox="1">
            <a:spLocks/>
          </p:cNvSpPr>
          <p:nvPr/>
        </p:nvSpPr>
        <p:spPr>
          <a:xfrm>
            <a:off x="2621130" y="3642780"/>
            <a:ext cx="1764776" cy="493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400" b="1" dirty="0"/>
              <a:t>Ambiente</a:t>
            </a:r>
            <a:r>
              <a:rPr lang="pt-PT" sz="2800" b="1" dirty="0">
                <a:solidFill>
                  <a:srgbClr val="50BC8A"/>
                </a:solidFill>
              </a:rPr>
              <a:t> </a:t>
            </a:r>
          </a:p>
        </p:txBody>
      </p:sp>
      <p:pic>
        <p:nvPicPr>
          <p:cNvPr id="38" name="Gráfico 37" descr="Templo grego destaque">
            <a:extLst>
              <a:ext uri="{FF2B5EF4-FFF2-40B4-BE49-F238E27FC236}">
                <a16:creationId xmlns:a16="http://schemas.microsoft.com/office/drawing/2014/main" id="{A63869E8-E933-4967-A3DF-9037F54D84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4293" y="2420658"/>
            <a:ext cx="1102284" cy="1102284"/>
          </a:xfrm>
          <a:prstGeom prst="rect">
            <a:avLst/>
          </a:prstGeom>
        </p:spPr>
      </p:pic>
      <p:grpSp>
        <p:nvGrpSpPr>
          <p:cNvPr id="3" name="Gráfico 43" descr="Ciclismo destaque">
            <a:extLst>
              <a:ext uri="{FF2B5EF4-FFF2-40B4-BE49-F238E27FC236}">
                <a16:creationId xmlns:a16="http://schemas.microsoft.com/office/drawing/2014/main" id="{94475A6F-C72B-4DBE-8AFE-1C4FBD1A43D6}"/>
              </a:ext>
            </a:extLst>
          </p:cNvPr>
          <p:cNvGrpSpPr/>
          <p:nvPr/>
        </p:nvGrpSpPr>
        <p:grpSpPr>
          <a:xfrm>
            <a:off x="608774" y="2555683"/>
            <a:ext cx="1192666" cy="978774"/>
            <a:chOff x="942937" y="3113182"/>
            <a:chExt cx="585763" cy="564934"/>
          </a:xfrm>
          <a:solidFill>
            <a:srgbClr val="4A8522"/>
          </a:solidFill>
        </p:grpSpPr>
        <p:sp>
          <p:nvSpPr>
            <p:cNvPr id="4" name="Forma livre: Forma 3">
              <a:extLst>
                <a:ext uri="{FF2B5EF4-FFF2-40B4-BE49-F238E27FC236}">
                  <a16:creationId xmlns:a16="http://schemas.microsoft.com/office/drawing/2014/main" id="{6EAAB000-9E76-4F55-9C8C-5DA96DF30628}"/>
                </a:ext>
              </a:extLst>
            </p:cNvPr>
            <p:cNvSpPr/>
            <p:nvPr/>
          </p:nvSpPr>
          <p:spPr>
            <a:xfrm>
              <a:off x="1075555" y="3199805"/>
              <a:ext cx="341562" cy="386945"/>
            </a:xfrm>
            <a:custGeom>
              <a:avLst/>
              <a:gdLst>
                <a:gd name="connsiteX0" fmla="*/ 213960 w 341562"/>
                <a:gd name="connsiteY0" fmla="*/ 138627 h 386945"/>
                <a:gd name="connsiteX1" fmla="*/ 217627 w 341562"/>
                <a:gd name="connsiteY1" fmla="*/ 141660 h 386945"/>
                <a:gd name="connsiteX2" fmla="*/ 233484 w 341562"/>
                <a:gd name="connsiteY2" fmla="*/ 146994 h 386945"/>
                <a:gd name="connsiteX3" fmla="*/ 313671 w 341562"/>
                <a:gd name="connsiteY3" fmla="*/ 146994 h 386945"/>
                <a:gd name="connsiteX4" fmla="*/ 337686 w 341562"/>
                <a:gd name="connsiteY4" fmla="*/ 132972 h 386945"/>
                <a:gd name="connsiteX5" fmla="*/ 341563 w 341562"/>
                <a:gd name="connsiteY5" fmla="*/ 119096 h 386945"/>
                <a:gd name="connsiteX6" fmla="*/ 319249 w 341562"/>
                <a:gd name="connsiteY6" fmla="*/ 91769 h 386945"/>
                <a:gd name="connsiteX7" fmla="*/ 313671 w 341562"/>
                <a:gd name="connsiteY7" fmla="*/ 91198 h 386945"/>
                <a:gd name="connsiteX8" fmla="*/ 245337 w 341562"/>
                <a:gd name="connsiteY8" fmla="*/ 91198 h 386945"/>
                <a:gd name="connsiteX9" fmla="*/ 164453 w 341562"/>
                <a:gd name="connsiteY9" fmla="*/ 10313 h 386945"/>
                <a:gd name="connsiteX10" fmla="*/ 144231 w 341562"/>
                <a:gd name="connsiteY10" fmla="*/ 621 h 386945"/>
                <a:gd name="connsiteX11" fmla="*/ 137119 w 341562"/>
                <a:gd name="connsiteY11" fmla="*/ 0 h 386945"/>
                <a:gd name="connsiteX12" fmla="*/ 105183 w 341562"/>
                <a:gd name="connsiteY12" fmla="*/ 14476 h 386945"/>
                <a:gd name="connsiteX13" fmla="*/ 57768 w 341562"/>
                <a:gd name="connsiteY13" fmla="*/ 68529 h 386945"/>
                <a:gd name="connsiteX14" fmla="*/ 10353 w 341562"/>
                <a:gd name="connsiteY14" fmla="*/ 122582 h 386945"/>
                <a:gd name="connsiteX15" fmla="*/ 256 w 341562"/>
                <a:gd name="connsiteY15" fmla="*/ 145593 h 386945"/>
                <a:gd name="connsiteX16" fmla="*/ 13839 w 341562"/>
                <a:gd name="connsiteY16" fmla="*/ 181872 h 386945"/>
                <a:gd name="connsiteX17" fmla="*/ 16984 w 341562"/>
                <a:gd name="connsiteY17" fmla="*/ 184348 h 386945"/>
                <a:gd name="connsiteX18" fmla="*/ 27088 w 341562"/>
                <a:gd name="connsiteY18" fmla="*/ 189543 h 386945"/>
                <a:gd name="connsiteX19" fmla="*/ 131680 w 341562"/>
                <a:gd name="connsiteY19" fmla="*/ 231380 h 386945"/>
                <a:gd name="connsiteX20" fmla="*/ 131680 w 341562"/>
                <a:gd name="connsiteY20" fmla="*/ 359031 h 386945"/>
                <a:gd name="connsiteX21" fmla="*/ 133877 w 341562"/>
                <a:gd name="connsiteY21" fmla="*/ 369867 h 386945"/>
                <a:gd name="connsiteX22" fmla="*/ 170184 w 341562"/>
                <a:gd name="connsiteY22" fmla="*/ 384798 h 386945"/>
                <a:gd name="connsiteX23" fmla="*/ 181989 w 341562"/>
                <a:gd name="connsiteY23" fmla="*/ 375445 h 386945"/>
                <a:gd name="connsiteX24" fmla="*/ 187463 w 341562"/>
                <a:gd name="connsiteY24" fmla="*/ 359031 h 386945"/>
                <a:gd name="connsiteX25" fmla="*/ 187463 w 341562"/>
                <a:gd name="connsiteY25" fmla="*/ 212560 h 386945"/>
                <a:gd name="connsiteX26" fmla="*/ 170728 w 341562"/>
                <a:gd name="connsiteY26" fmla="*/ 186760 h 386945"/>
                <a:gd name="connsiteX27" fmla="*/ 93330 w 341562"/>
                <a:gd name="connsiteY27" fmla="*/ 153988 h 386945"/>
                <a:gd name="connsiteX28" fmla="*/ 156782 w 341562"/>
                <a:gd name="connsiteY28" fmla="*/ 81471 h 386945"/>
                <a:gd name="connsiteX29" fmla="*/ 245337 w 341562"/>
                <a:gd name="connsiteY29" fmla="*/ 105157 h 386945"/>
                <a:gd name="connsiteX30" fmla="*/ 313671 w 341562"/>
                <a:gd name="connsiteY30" fmla="*/ 105157 h 386945"/>
                <a:gd name="connsiteX31" fmla="*/ 327617 w 341562"/>
                <a:gd name="connsiteY31" fmla="*/ 119103 h 386945"/>
                <a:gd name="connsiteX32" fmla="*/ 313671 w 341562"/>
                <a:gd name="connsiteY32" fmla="*/ 133049 h 386945"/>
                <a:gd name="connsiteX33" fmla="*/ 233484 w 341562"/>
                <a:gd name="connsiteY33" fmla="*/ 133049 h 386945"/>
                <a:gd name="connsiteX34" fmla="*/ 223819 w 341562"/>
                <a:gd name="connsiteY34" fmla="*/ 128767 h 386945"/>
                <a:gd name="connsiteX35" fmla="*/ 166642 w 341562"/>
                <a:gd name="connsiteY35" fmla="*/ 71590 h 386945"/>
                <a:gd name="connsiteX36" fmla="*/ 161371 w 341562"/>
                <a:gd name="connsiteY36" fmla="*/ 66319 h 386945"/>
                <a:gd name="connsiteX37" fmla="*/ 156106 w 341562"/>
                <a:gd name="connsiteY37" fmla="*/ 61047 h 386945"/>
                <a:gd name="connsiteX38" fmla="*/ 156106 w 341562"/>
                <a:gd name="connsiteY38" fmla="*/ 61047 h 386945"/>
                <a:gd name="connsiteX39" fmla="*/ 146295 w 341562"/>
                <a:gd name="connsiteY39" fmla="*/ 72266 h 386945"/>
                <a:gd name="connsiteX40" fmla="*/ 82842 w 341562"/>
                <a:gd name="connsiteY40" fmla="*/ 144784 h 386945"/>
                <a:gd name="connsiteX41" fmla="*/ 70152 w 341562"/>
                <a:gd name="connsiteY41" fmla="*/ 159287 h 386945"/>
                <a:gd name="connsiteX42" fmla="*/ 87898 w 341562"/>
                <a:gd name="connsiteY42" fmla="*/ 166811 h 386945"/>
                <a:gd name="connsiteX43" fmla="*/ 157061 w 341562"/>
                <a:gd name="connsiteY43" fmla="*/ 196097 h 386945"/>
                <a:gd name="connsiteX44" fmla="*/ 165247 w 341562"/>
                <a:gd name="connsiteY44" fmla="*/ 199583 h 386945"/>
                <a:gd name="connsiteX45" fmla="*/ 173517 w 341562"/>
                <a:gd name="connsiteY45" fmla="*/ 212560 h 386945"/>
                <a:gd name="connsiteX46" fmla="*/ 173517 w 341562"/>
                <a:gd name="connsiteY46" fmla="*/ 359031 h 386945"/>
                <a:gd name="connsiteX47" fmla="*/ 159572 w 341562"/>
                <a:gd name="connsiteY47" fmla="*/ 372977 h 386945"/>
                <a:gd name="connsiteX48" fmla="*/ 145905 w 341562"/>
                <a:gd name="connsiteY48" fmla="*/ 361820 h 386945"/>
                <a:gd name="connsiteX49" fmla="*/ 145626 w 341562"/>
                <a:gd name="connsiteY49" fmla="*/ 359031 h 386945"/>
                <a:gd name="connsiteX50" fmla="*/ 145626 w 341562"/>
                <a:gd name="connsiteY50" fmla="*/ 221952 h 386945"/>
                <a:gd name="connsiteX51" fmla="*/ 136861 w 341562"/>
                <a:gd name="connsiteY51" fmla="*/ 218466 h 386945"/>
                <a:gd name="connsiteX52" fmla="*/ 127350 w 341562"/>
                <a:gd name="connsiteY52" fmla="*/ 214659 h 386945"/>
                <a:gd name="connsiteX53" fmla="*/ 32248 w 341562"/>
                <a:gd name="connsiteY53" fmla="*/ 176594 h 386945"/>
                <a:gd name="connsiteX54" fmla="*/ 31585 w 341562"/>
                <a:gd name="connsiteY54" fmla="*/ 176329 h 386945"/>
                <a:gd name="connsiteX55" fmla="*/ 30888 w 341562"/>
                <a:gd name="connsiteY55" fmla="*/ 176134 h 386945"/>
                <a:gd name="connsiteX56" fmla="*/ 24808 w 341562"/>
                <a:gd name="connsiteY56" fmla="*/ 172780 h 386945"/>
                <a:gd name="connsiteX57" fmla="*/ 23009 w 341562"/>
                <a:gd name="connsiteY57" fmla="*/ 171385 h 386945"/>
                <a:gd name="connsiteX58" fmla="*/ 14062 w 341562"/>
                <a:gd name="connsiteY58" fmla="*/ 152719 h 386945"/>
                <a:gd name="connsiteX59" fmla="*/ 13944 w 341562"/>
                <a:gd name="connsiteY59" fmla="*/ 151924 h 386945"/>
                <a:gd name="connsiteX60" fmla="*/ 13944 w 341562"/>
                <a:gd name="connsiteY60" fmla="*/ 151729 h 386945"/>
                <a:gd name="connsiteX61" fmla="*/ 20812 w 341562"/>
                <a:gd name="connsiteY61" fmla="*/ 131780 h 386945"/>
                <a:gd name="connsiteX62" fmla="*/ 101069 w 341562"/>
                <a:gd name="connsiteY62" fmla="*/ 40296 h 386945"/>
                <a:gd name="connsiteX63" fmla="*/ 115643 w 341562"/>
                <a:gd name="connsiteY63" fmla="*/ 23687 h 386945"/>
                <a:gd name="connsiteX64" fmla="*/ 126492 w 341562"/>
                <a:gd name="connsiteY64" fmla="*/ 16100 h 386945"/>
                <a:gd name="connsiteX65" fmla="*/ 141226 w 341562"/>
                <a:gd name="connsiteY65" fmla="*/ 14294 h 386945"/>
                <a:gd name="connsiteX66" fmla="*/ 152926 w 341562"/>
                <a:gd name="connsiteY66" fmla="*/ 19078 h 386945"/>
                <a:gd name="connsiteX67" fmla="*/ 155234 w 341562"/>
                <a:gd name="connsiteY67" fmla="*/ 20758 h 386945"/>
                <a:gd name="connsiteX68" fmla="*/ 155932 w 341562"/>
                <a:gd name="connsiteY68" fmla="*/ 21365 h 386945"/>
                <a:gd name="connsiteX69" fmla="*/ 235422 w 341562"/>
                <a:gd name="connsiteY69" fmla="*/ 101015 h 386945"/>
                <a:gd name="connsiteX70" fmla="*/ 239515 w 341562"/>
                <a:gd name="connsiteY70" fmla="*/ 105143 h 38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41562" h="386945">
                  <a:moveTo>
                    <a:pt x="213960" y="138627"/>
                  </a:moveTo>
                  <a:cubicBezTo>
                    <a:pt x="215098" y="139736"/>
                    <a:pt x="216324" y="140751"/>
                    <a:pt x="217627" y="141660"/>
                  </a:cubicBezTo>
                  <a:cubicBezTo>
                    <a:pt x="222213" y="145075"/>
                    <a:pt x="227767" y="146943"/>
                    <a:pt x="233484" y="146994"/>
                  </a:cubicBezTo>
                  <a:lnTo>
                    <a:pt x="313671" y="146994"/>
                  </a:lnTo>
                  <a:cubicBezTo>
                    <a:pt x="323604" y="146939"/>
                    <a:pt x="332755" y="141595"/>
                    <a:pt x="337686" y="132972"/>
                  </a:cubicBezTo>
                  <a:cubicBezTo>
                    <a:pt x="340189" y="128774"/>
                    <a:pt x="341527" y="123984"/>
                    <a:pt x="341563" y="119096"/>
                  </a:cubicBezTo>
                  <a:cubicBezTo>
                    <a:pt x="341519" y="105858"/>
                    <a:pt x="332211" y="94459"/>
                    <a:pt x="319249" y="91769"/>
                  </a:cubicBezTo>
                  <a:cubicBezTo>
                    <a:pt x="317414" y="91389"/>
                    <a:pt x="315545" y="91197"/>
                    <a:pt x="313671" y="91198"/>
                  </a:cubicBezTo>
                  <a:lnTo>
                    <a:pt x="245337" y="91198"/>
                  </a:lnTo>
                  <a:cubicBezTo>
                    <a:pt x="245337" y="91198"/>
                    <a:pt x="165847" y="11010"/>
                    <a:pt x="164453" y="10313"/>
                  </a:cubicBezTo>
                  <a:cubicBezTo>
                    <a:pt x="158620" y="5456"/>
                    <a:pt x="151671" y="2125"/>
                    <a:pt x="144231" y="621"/>
                  </a:cubicBezTo>
                  <a:cubicBezTo>
                    <a:pt x="141882" y="212"/>
                    <a:pt x="139503" y="4"/>
                    <a:pt x="137119" y="0"/>
                  </a:cubicBezTo>
                  <a:cubicBezTo>
                    <a:pt x="124905" y="86"/>
                    <a:pt x="113299" y="5347"/>
                    <a:pt x="105183" y="14476"/>
                  </a:cubicBezTo>
                  <a:lnTo>
                    <a:pt x="57768" y="68529"/>
                  </a:lnTo>
                  <a:lnTo>
                    <a:pt x="10353" y="122582"/>
                  </a:lnTo>
                  <a:cubicBezTo>
                    <a:pt x="4687" y="129023"/>
                    <a:pt x="1159" y="137062"/>
                    <a:pt x="256" y="145593"/>
                  </a:cubicBezTo>
                  <a:cubicBezTo>
                    <a:pt x="-1230" y="159156"/>
                    <a:pt x="3810" y="172620"/>
                    <a:pt x="13839" y="181872"/>
                  </a:cubicBezTo>
                  <a:cubicBezTo>
                    <a:pt x="14885" y="182744"/>
                    <a:pt x="15931" y="183574"/>
                    <a:pt x="16984" y="184348"/>
                  </a:cubicBezTo>
                  <a:cubicBezTo>
                    <a:pt x="20014" y="186669"/>
                    <a:pt x="23437" y="188429"/>
                    <a:pt x="27088" y="189543"/>
                  </a:cubicBezTo>
                  <a:lnTo>
                    <a:pt x="131680" y="231380"/>
                  </a:lnTo>
                  <a:lnTo>
                    <a:pt x="131680" y="359031"/>
                  </a:lnTo>
                  <a:cubicBezTo>
                    <a:pt x="131677" y="362754"/>
                    <a:pt x="132424" y="366439"/>
                    <a:pt x="133877" y="369867"/>
                  </a:cubicBezTo>
                  <a:cubicBezTo>
                    <a:pt x="139779" y="384016"/>
                    <a:pt x="156034" y="390700"/>
                    <a:pt x="170184" y="384798"/>
                  </a:cubicBezTo>
                  <a:cubicBezTo>
                    <a:pt x="174906" y="382828"/>
                    <a:pt x="178991" y="379591"/>
                    <a:pt x="181989" y="375445"/>
                  </a:cubicBezTo>
                  <a:cubicBezTo>
                    <a:pt x="185527" y="370702"/>
                    <a:pt x="187445" y="364948"/>
                    <a:pt x="187463" y="359031"/>
                  </a:cubicBezTo>
                  <a:lnTo>
                    <a:pt x="187463" y="212560"/>
                  </a:lnTo>
                  <a:cubicBezTo>
                    <a:pt x="187389" y="201433"/>
                    <a:pt x="180858" y="191364"/>
                    <a:pt x="170728" y="186760"/>
                  </a:cubicBezTo>
                  <a:lnTo>
                    <a:pt x="93330" y="153988"/>
                  </a:lnTo>
                  <a:lnTo>
                    <a:pt x="156782" y="81471"/>
                  </a:lnTo>
                  <a:close/>
                  <a:moveTo>
                    <a:pt x="245337" y="105157"/>
                  </a:moveTo>
                  <a:lnTo>
                    <a:pt x="313671" y="105157"/>
                  </a:lnTo>
                  <a:cubicBezTo>
                    <a:pt x="321373" y="105157"/>
                    <a:pt x="327617" y="111401"/>
                    <a:pt x="327617" y="119103"/>
                  </a:cubicBezTo>
                  <a:cubicBezTo>
                    <a:pt x="327617" y="126805"/>
                    <a:pt x="321373" y="133049"/>
                    <a:pt x="313671" y="133049"/>
                  </a:cubicBezTo>
                  <a:lnTo>
                    <a:pt x="233484" y="133049"/>
                  </a:lnTo>
                  <a:cubicBezTo>
                    <a:pt x="229816" y="132987"/>
                    <a:pt x="226329" y="131443"/>
                    <a:pt x="223819" y="128767"/>
                  </a:cubicBezTo>
                  <a:lnTo>
                    <a:pt x="166642" y="71590"/>
                  </a:lnTo>
                  <a:lnTo>
                    <a:pt x="161371" y="66319"/>
                  </a:lnTo>
                  <a:lnTo>
                    <a:pt x="156106" y="61047"/>
                  </a:lnTo>
                  <a:lnTo>
                    <a:pt x="156106" y="61047"/>
                  </a:lnTo>
                  <a:lnTo>
                    <a:pt x="146295" y="72266"/>
                  </a:lnTo>
                  <a:lnTo>
                    <a:pt x="82842" y="144784"/>
                  </a:lnTo>
                  <a:lnTo>
                    <a:pt x="70152" y="159287"/>
                  </a:lnTo>
                  <a:lnTo>
                    <a:pt x="87898" y="166811"/>
                  </a:lnTo>
                  <a:lnTo>
                    <a:pt x="157061" y="196097"/>
                  </a:lnTo>
                  <a:lnTo>
                    <a:pt x="165247" y="199583"/>
                  </a:lnTo>
                  <a:cubicBezTo>
                    <a:pt x="170251" y="201980"/>
                    <a:pt x="173458" y="207012"/>
                    <a:pt x="173517" y="212560"/>
                  </a:cubicBezTo>
                  <a:lnTo>
                    <a:pt x="173517" y="359031"/>
                  </a:lnTo>
                  <a:cubicBezTo>
                    <a:pt x="173457" y="366708"/>
                    <a:pt x="167248" y="372916"/>
                    <a:pt x="159572" y="372977"/>
                  </a:cubicBezTo>
                  <a:cubicBezTo>
                    <a:pt x="152944" y="372978"/>
                    <a:pt x="147230" y="368314"/>
                    <a:pt x="145905" y="361820"/>
                  </a:cubicBezTo>
                  <a:cubicBezTo>
                    <a:pt x="145721" y="360902"/>
                    <a:pt x="145627" y="359968"/>
                    <a:pt x="145626" y="359031"/>
                  </a:cubicBezTo>
                  <a:lnTo>
                    <a:pt x="145626" y="221952"/>
                  </a:lnTo>
                  <a:lnTo>
                    <a:pt x="136861" y="218466"/>
                  </a:lnTo>
                  <a:lnTo>
                    <a:pt x="127350" y="214659"/>
                  </a:lnTo>
                  <a:lnTo>
                    <a:pt x="32248" y="176594"/>
                  </a:lnTo>
                  <a:lnTo>
                    <a:pt x="31585" y="176329"/>
                  </a:lnTo>
                  <a:lnTo>
                    <a:pt x="30888" y="176134"/>
                  </a:lnTo>
                  <a:cubicBezTo>
                    <a:pt x="28677" y="175389"/>
                    <a:pt x="26617" y="174253"/>
                    <a:pt x="24808" y="172780"/>
                  </a:cubicBezTo>
                  <a:cubicBezTo>
                    <a:pt x="24229" y="172348"/>
                    <a:pt x="23643" y="171901"/>
                    <a:pt x="23009" y="171385"/>
                  </a:cubicBezTo>
                  <a:cubicBezTo>
                    <a:pt x="17812" y="166490"/>
                    <a:pt x="14623" y="159836"/>
                    <a:pt x="14062" y="152719"/>
                  </a:cubicBezTo>
                  <a:cubicBezTo>
                    <a:pt x="14062" y="152454"/>
                    <a:pt x="13958" y="152189"/>
                    <a:pt x="13944" y="151924"/>
                  </a:cubicBezTo>
                  <a:cubicBezTo>
                    <a:pt x="13940" y="151859"/>
                    <a:pt x="13940" y="151794"/>
                    <a:pt x="13944" y="151729"/>
                  </a:cubicBezTo>
                  <a:cubicBezTo>
                    <a:pt x="13542" y="144437"/>
                    <a:pt x="16006" y="137278"/>
                    <a:pt x="20812" y="131780"/>
                  </a:cubicBezTo>
                  <a:lnTo>
                    <a:pt x="101069" y="40296"/>
                  </a:lnTo>
                  <a:lnTo>
                    <a:pt x="115643" y="23687"/>
                  </a:lnTo>
                  <a:cubicBezTo>
                    <a:pt x="118621" y="20349"/>
                    <a:pt x="122335" y="17751"/>
                    <a:pt x="126492" y="16100"/>
                  </a:cubicBezTo>
                  <a:cubicBezTo>
                    <a:pt x="131121" y="14068"/>
                    <a:pt x="136244" y="13440"/>
                    <a:pt x="141226" y="14294"/>
                  </a:cubicBezTo>
                  <a:cubicBezTo>
                    <a:pt x="145447" y="14952"/>
                    <a:pt x="149454" y="16590"/>
                    <a:pt x="152926" y="19078"/>
                  </a:cubicBezTo>
                  <a:cubicBezTo>
                    <a:pt x="153723" y="19599"/>
                    <a:pt x="154494" y="20159"/>
                    <a:pt x="155234" y="20758"/>
                  </a:cubicBezTo>
                  <a:lnTo>
                    <a:pt x="155932" y="21365"/>
                  </a:lnTo>
                  <a:cubicBezTo>
                    <a:pt x="162152" y="27222"/>
                    <a:pt x="207454" y="72775"/>
                    <a:pt x="235422" y="101015"/>
                  </a:cubicBezTo>
                  <a:lnTo>
                    <a:pt x="239515" y="105143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 dirty="0"/>
            </a:p>
          </p:txBody>
        </p:sp>
        <p:sp>
          <p:nvSpPr>
            <p:cNvPr id="5" name="Forma livre: Forma 4">
              <a:extLst>
                <a:ext uri="{FF2B5EF4-FFF2-40B4-BE49-F238E27FC236}">
                  <a16:creationId xmlns:a16="http://schemas.microsoft.com/office/drawing/2014/main" id="{96DAF0B8-2093-4299-B37C-E87AF20287EA}"/>
                </a:ext>
              </a:extLst>
            </p:cNvPr>
            <p:cNvSpPr/>
            <p:nvPr/>
          </p:nvSpPr>
          <p:spPr>
            <a:xfrm>
              <a:off x="942937" y="3440967"/>
              <a:ext cx="237125" cy="237132"/>
            </a:xfrm>
            <a:custGeom>
              <a:avLst/>
              <a:gdLst>
                <a:gd name="connsiteX0" fmla="*/ 184772 w 237125"/>
                <a:gd name="connsiteY0" fmla="*/ 20277 h 237132"/>
                <a:gd name="connsiteX1" fmla="*/ 118565 w 237125"/>
                <a:gd name="connsiteY1" fmla="*/ 0 h 237132"/>
                <a:gd name="connsiteX2" fmla="*/ 118565 w 237125"/>
                <a:gd name="connsiteY2" fmla="*/ 0 h 237132"/>
                <a:gd name="connsiteX3" fmla="*/ 0 w 237125"/>
                <a:gd name="connsiteY3" fmla="*/ 117967 h 237132"/>
                <a:gd name="connsiteX4" fmla="*/ 4678 w 237125"/>
                <a:gd name="connsiteY4" fmla="*/ 151199 h 237132"/>
                <a:gd name="connsiteX5" fmla="*/ 5340 w 237125"/>
                <a:gd name="connsiteY5" fmla="*/ 153779 h 237132"/>
                <a:gd name="connsiteX6" fmla="*/ 5738 w 237125"/>
                <a:gd name="connsiteY6" fmla="*/ 154867 h 237132"/>
                <a:gd name="connsiteX7" fmla="*/ 118565 w 237125"/>
                <a:gd name="connsiteY7" fmla="*/ 237133 h 237132"/>
                <a:gd name="connsiteX8" fmla="*/ 118565 w 237125"/>
                <a:gd name="connsiteY8" fmla="*/ 237133 h 237132"/>
                <a:gd name="connsiteX9" fmla="*/ 237126 w 237125"/>
                <a:gd name="connsiteY9" fmla="*/ 118617 h 237132"/>
                <a:gd name="connsiteX10" fmla="*/ 184807 w 237125"/>
                <a:gd name="connsiteY10" fmla="*/ 20277 h 237132"/>
                <a:gd name="connsiteX11" fmla="*/ 118565 w 237125"/>
                <a:gd name="connsiteY11" fmla="*/ 223187 h 237132"/>
                <a:gd name="connsiteX12" fmla="*/ 14111 w 237125"/>
                <a:gd name="connsiteY12" fmla="*/ 118373 h 237132"/>
                <a:gd name="connsiteX13" fmla="*/ 107890 w 237125"/>
                <a:gd name="connsiteY13" fmla="*/ 14483 h 237132"/>
                <a:gd name="connsiteX14" fmla="*/ 114235 w 237125"/>
                <a:gd name="connsiteY14" fmla="*/ 14162 h 237132"/>
                <a:gd name="connsiteX15" fmla="*/ 118565 w 237125"/>
                <a:gd name="connsiteY15" fmla="*/ 13946 h 237132"/>
                <a:gd name="connsiteX16" fmla="*/ 223186 w 237125"/>
                <a:gd name="connsiteY16" fmla="*/ 118566 h 237132"/>
                <a:gd name="connsiteX17" fmla="*/ 118565 w 237125"/>
                <a:gd name="connsiteY17" fmla="*/ 223187 h 23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7125" h="237132">
                  <a:moveTo>
                    <a:pt x="184772" y="20277"/>
                  </a:moveTo>
                  <a:cubicBezTo>
                    <a:pt x="165233" y="7038"/>
                    <a:pt x="142168" y="-26"/>
                    <a:pt x="118565" y="0"/>
                  </a:cubicBezTo>
                  <a:lnTo>
                    <a:pt x="118565" y="0"/>
                  </a:lnTo>
                  <a:cubicBezTo>
                    <a:pt x="53249" y="-165"/>
                    <a:pt x="165" y="52651"/>
                    <a:pt x="0" y="117967"/>
                  </a:cubicBezTo>
                  <a:cubicBezTo>
                    <a:pt x="-28" y="129210"/>
                    <a:pt x="1547" y="140400"/>
                    <a:pt x="4678" y="151199"/>
                  </a:cubicBezTo>
                  <a:cubicBezTo>
                    <a:pt x="4915" y="152050"/>
                    <a:pt x="5075" y="152936"/>
                    <a:pt x="5340" y="153779"/>
                  </a:cubicBezTo>
                  <a:cubicBezTo>
                    <a:pt x="5452" y="154149"/>
                    <a:pt x="5619" y="154477"/>
                    <a:pt x="5738" y="154867"/>
                  </a:cubicBezTo>
                  <a:cubicBezTo>
                    <a:pt x="21535" y="203850"/>
                    <a:pt x="67099" y="237071"/>
                    <a:pt x="118565" y="237133"/>
                  </a:cubicBezTo>
                  <a:lnTo>
                    <a:pt x="118565" y="237133"/>
                  </a:lnTo>
                  <a:cubicBezTo>
                    <a:pt x="184032" y="237144"/>
                    <a:pt x="237113" y="184083"/>
                    <a:pt x="237126" y="118617"/>
                  </a:cubicBezTo>
                  <a:cubicBezTo>
                    <a:pt x="237133" y="79174"/>
                    <a:pt x="217521" y="42312"/>
                    <a:pt x="184807" y="20277"/>
                  </a:cubicBezTo>
                  <a:close/>
                  <a:moveTo>
                    <a:pt x="118565" y="223187"/>
                  </a:moveTo>
                  <a:cubicBezTo>
                    <a:pt x="60777" y="223087"/>
                    <a:pt x="14012" y="176161"/>
                    <a:pt x="14111" y="118373"/>
                  </a:cubicBezTo>
                  <a:cubicBezTo>
                    <a:pt x="14203" y="64856"/>
                    <a:pt x="54662" y="20035"/>
                    <a:pt x="107890" y="14483"/>
                  </a:cubicBezTo>
                  <a:cubicBezTo>
                    <a:pt x="109982" y="14274"/>
                    <a:pt x="112115" y="14253"/>
                    <a:pt x="114235" y="14162"/>
                  </a:cubicBezTo>
                  <a:cubicBezTo>
                    <a:pt x="115685" y="14106"/>
                    <a:pt x="117108" y="13946"/>
                    <a:pt x="118565" y="13946"/>
                  </a:cubicBezTo>
                  <a:cubicBezTo>
                    <a:pt x="176346" y="13946"/>
                    <a:pt x="223186" y="60786"/>
                    <a:pt x="223186" y="118566"/>
                  </a:cubicBezTo>
                  <a:cubicBezTo>
                    <a:pt x="223186" y="176347"/>
                    <a:pt x="176346" y="223187"/>
                    <a:pt x="118565" y="223187"/>
                  </a:cubicBez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 dirty="0"/>
            </a:p>
          </p:txBody>
        </p:sp>
        <p:sp>
          <p:nvSpPr>
            <p:cNvPr id="6" name="Forma livre: Forma 5">
              <a:extLst>
                <a:ext uri="{FF2B5EF4-FFF2-40B4-BE49-F238E27FC236}">
                  <a16:creationId xmlns:a16="http://schemas.microsoft.com/office/drawing/2014/main" id="{8CBC8DCA-466A-451B-8803-110E5D6C71F2}"/>
                </a:ext>
              </a:extLst>
            </p:cNvPr>
            <p:cNvSpPr/>
            <p:nvPr/>
          </p:nvSpPr>
          <p:spPr>
            <a:xfrm>
              <a:off x="1291584" y="3440957"/>
              <a:ext cx="237117" cy="237159"/>
            </a:xfrm>
            <a:custGeom>
              <a:avLst/>
              <a:gdLst>
                <a:gd name="connsiteX0" fmla="*/ 231757 w 237117"/>
                <a:gd name="connsiteY0" fmla="*/ 83356 h 237159"/>
                <a:gd name="connsiteX1" fmla="*/ 83356 w 237117"/>
                <a:gd name="connsiteY1" fmla="*/ 5383 h 237159"/>
                <a:gd name="connsiteX2" fmla="*/ 5382 w 237117"/>
                <a:gd name="connsiteY2" fmla="*/ 153783 h 237159"/>
                <a:gd name="connsiteX3" fmla="*/ 52318 w 237117"/>
                <a:gd name="connsiteY3" fmla="*/ 216865 h 237159"/>
                <a:gd name="connsiteX4" fmla="*/ 56690 w 237117"/>
                <a:gd name="connsiteY4" fmla="*/ 219529 h 237159"/>
                <a:gd name="connsiteX5" fmla="*/ 62094 w 237117"/>
                <a:gd name="connsiteY5" fmla="*/ 222813 h 237159"/>
                <a:gd name="connsiteX6" fmla="*/ 222793 w 237117"/>
                <a:gd name="connsiteY6" fmla="*/ 175083 h 237159"/>
                <a:gd name="connsiteX7" fmla="*/ 231757 w 237117"/>
                <a:gd name="connsiteY7" fmla="*/ 83356 h 237159"/>
                <a:gd name="connsiteX8" fmla="*/ 107878 w 237117"/>
                <a:gd name="connsiteY8" fmla="*/ 222660 h 237159"/>
                <a:gd name="connsiteX9" fmla="*/ 14052 w 237117"/>
                <a:gd name="connsiteY9" fmla="*/ 108565 h 237159"/>
                <a:gd name="connsiteX10" fmla="*/ 83961 w 237117"/>
                <a:gd name="connsiteY10" fmla="*/ 19952 h 237159"/>
                <a:gd name="connsiteX11" fmla="*/ 118560 w 237117"/>
                <a:gd name="connsiteY11" fmla="*/ 13956 h 237159"/>
                <a:gd name="connsiteX12" fmla="*/ 139611 w 237117"/>
                <a:gd name="connsiteY12" fmla="*/ 16048 h 237159"/>
                <a:gd name="connsiteX13" fmla="*/ 149631 w 237117"/>
                <a:gd name="connsiteY13" fmla="*/ 18628 h 237159"/>
                <a:gd name="connsiteX14" fmla="*/ 218356 w 237117"/>
                <a:gd name="connsiteY14" fmla="*/ 149687 h 237159"/>
                <a:gd name="connsiteX15" fmla="*/ 107885 w 237117"/>
                <a:gd name="connsiteY15" fmla="*/ 222625 h 23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7" h="237159">
                  <a:moveTo>
                    <a:pt x="231757" y="83356"/>
                  </a:moveTo>
                  <a:cubicBezTo>
                    <a:pt x="212309" y="20845"/>
                    <a:pt x="145868" y="-14065"/>
                    <a:pt x="83356" y="5383"/>
                  </a:cubicBezTo>
                  <a:cubicBezTo>
                    <a:pt x="20845" y="24831"/>
                    <a:pt x="-14065" y="91272"/>
                    <a:pt x="5382" y="153783"/>
                  </a:cubicBezTo>
                  <a:cubicBezTo>
                    <a:pt x="13396" y="179538"/>
                    <a:pt x="29952" y="201790"/>
                    <a:pt x="52318" y="216865"/>
                  </a:cubicBezTo>
                  <a:cubicBezTo>
                    <a:pt x="53713" y="217821"/>
                    <a:pt x="55240" y="218629"/>
                    <a:pt x="56690" y="219529"/>
                  </a:cubicBezTo>
                  <a:cubicBezTo>
                    <a:pt x="58489" y="220631"/>
                    <a:pt x="60239" y="221802"/>
                    <a:pt x="62094" y="222813"/>
                  </a:cubicBezTo>
                  <a:cubicBezTo>
                    <a:pt x="119651" y="254009"/>
                    <a:pt x="191598" y="232639"/>
                    <a:pt x="222793" y="175083"/>
                  </a:cubicBezTo>
                  <a:cubicBezTo>
                    <a:pt x="238032" y="146968"/>
                    <a:pt x="241264" y="113889"/>
                    <a:pt x="231757" y="83356"/>
                  </a:cubicBezTo>
                  <a:close/>
                  <a:moveTo>
                    <a:pt x="107878" y="222660"/>
                  </a:moveTo>
                  <a:cubicBezTo>
                    <a:pt x="50462" y="217063"/>
                    <a:pt x="8455" y="165981"/>
                    <a:pt x="14052" y="108565"/>
                  </a:cubicBezTo>
                  <a:cubicBezTo>
                    <a:pt x="18016" y="67896"/>
                    <a:pt x="45331" y="33273"/>
                    <a:pt x="83961" y="19952"/>
                  </a:cubicBezTo>
                  <a:cubicBezTo>
                    <a:pt x="95070" y="16005"/>
                    <a:pt x="106770" y="13977"/>
                    <a:pt x="118560" y="13956"/>
                  </a:cubicBezTo>
                  <a:cubicBezTo>
                    <a:pt x="125630" y="13941"/>
                    <a:pt x="132683" y="14641"/>
                    <a:pt x="139611" y="16048"/>
                  </a:cubicBezTo>
                  <a:cubicBezTo>
                    <a:pt x="143014" y="16745"/>
                    <a:pt x="146354" y="17605"/>
                    <a:pt x="149631" y="18628"/>
                  </a:cubicBezTo>
                  <a:cubicBezTo>
                    <a:pt x="204800" y="35841"/>
                    <a:pt x="235569" y="94518"/>
                    <a:pt x="218356" y="149687"/>
                  </a:cubicBezTo>
                  <a:cubicBezTo>
                    <a:pt x="203543" y="197162"/>
                    <a:pt x="157362" y="227653"/>
                    <a:pt x="107885" y="222625"/>
                  </a:cubicBez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9" name="Forma livre: Forma 8">
              <a:extLst>
                <a:ext uri="{FF2B5EF4-FFF2-40B4-BE49-F238E27FC236}">
                  <a16:creationId xmlns:a16="http://schemas.microsoft.com/office/drawing/2014/main" id="{F6518A50-CCA3-4DFD-8033-807DDE23CABA}"/>
                </a:ext>
              </a:extLst>
            </p:cNvPr>
            <p:cNvSpPr/>
            <p:nvPr/>
          </p:nvSpPr>
          <p:spPr>
            <a:xfrm>
              <a:off x="1256742" y="3113182"/>
              <a:ext cx="111565" cy="111565"/>
            </a:xfrm>
            <a:custGeom>
              <a:avLst/>
              <a:gdLst>
                <a:gd name="connsiteX0" fmla="*/ 55783 w 111565"/>
                <a:gd name="connsiteY0" fmla="*/ 111565 h 111565"/>
                <a:gd name="connsiteX1" fmla="*/ 111565 w 111565"/>
                <a:gd name="connsiteY1" fmla="*/ 55783 h 111565"/>
                <a:gd name="connsiteX2" fmla="*/ 55783 w 111565"/>
                <a:gd name="connsiteY2" fmla="*/ 0 h 111565"/>
                <a:gd name="connsiteX3" fmla="*/ 0 w 111565"/>
                <a:gd name="connsiteY3" fmla="*/ 55783 h 111565"/>
                <a:gd name="connsiteX4" fmla="*/ 55783 w 111565"/>
                <a:gd name="connsiteY4" fmla="*/ 111565 h 111565"/>
                <a:gd name="connsiteX5" fmla="*/ 55783 w 111565"/>
                <a:gd name="connsiteY5" fmla="*/ 13946 h 111565"/>
                <a:gd name="connsiteX6" fmla="*/ 97939 w 111565"/>
                <a:gd name="connsiteY6" fmla="*/ 55783 h 111565"/>
                <a:gd name="connsiteX7" fmla="*/ 56102 w 111565"/>
                <a:gd name="connsiteY7" fmla="*/ 97940 h 111565"/>
                <a:gd name="connsiteX8" fmla="*/ 13945 w 111565"/>
                <a:gd name="connsiteY8" fmla="*/ 56102 h 111565"/>
                <a:gd name="connsiteX9" fmla="*/ 20354 w 111565"/>
                <a:gd name="connsiteY9" fmla="*/ 33644 h 111565"/>
                <a:gd name="connsiteX10" fmla="*/ 55783 w 111565"/>
                <a:gd name="connsiteY10" fmla="*/ 13897 h 11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65" h="111565">
                  <a:moveTo>
                    <a:pt x="55783" y="111565"/>
                  </a:moveTo>
                  <a:cubicBezTo>
                    <a:pt x="86591" y="111565"/>
                    <a:pt x="111565" y="86591"/>
                    <a:pt x="111565" y="55783"/>
                  </a:cubicBezTo>
                  <a:cubicBezTo>
                    <a:pt x="111565" y="24975"/>
                    <a:pt x="86591" y="0"/>
                    <a:pt x="55783" y="0"/>
                  </a:cubicBezTo>
                  <a:cubicBezTo>
                    <a:pt x="24975" y="0"/>
                    <a:pt x="0" y="24975"/>
                    <a:pt x="0" y="55783"/>
                  </a:cubicBezTo>
                  <a:cubicBezTo>
                    <a:pt x="0" y="86591"/>
                    <a:pt x="24975" y="111565"/>
                    <a:pt x="55783" y="111565"/>
                  </a:cubicBezTo>
                  <a:close/>
                  <a:moveTo>
                    <a:pt x="55783" y="13946"/>
                  </a:moveTo>
                  <a:cubicBezTo>
                    <a:pt x="78977" y="13858"/>
                    <a:pt x="97851" y="32589"/>
                    <a:pt x="97939" y="55783"/>
                  </a:cubicBezTo>
                  <a:cubicBezTo>
                    <a:pt x="98028" y="78978"/>
                    <a:pt x="79296" y="97852"/>
                    <a:pt x="56102" y="97940"/>
                  </a:cubicBezTo>
                  <a:cubicBezTo>
                    <a:pt x="32908" y="98028"/>
                    <a:pt x="14034" y="79296"/>
                    <a:pt x="13945" y="56102"/>
                  </a:cubicBezTo>
                  <a:cubicBezTo>
                    <a:pt x="13915" y="48161"/>
                    <a:pt x="16137" y="40373"/>
                    <a:pt x="20354" y="33644"/>
                  </a:cubicBezTo>
                  <a:cubicBezTo>
                    <a:pt x="27969" y="21394"/>
                    <a:pt x="41359" y="13932"/>
                    <a:pt x="55783" y="13897"/>
                  </a:cubicBez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</p:grpSp>
      <p:sp>
        <p:nvSpPr>
          <p:cNvPr id="74" name="Título 1">
            <a:extLst>
              <a:ext uri="{FF2B5EF4-FFF2-40B4-BE49-F238E27FC236}">
                <a16:creationId xmlns:a16="http://schemas.microsoft.com/office/drawing/2014/main" id="{9BF1FB18-E9AF-4626-AB11-A77D0A479259}"/>
              </a:ext>
            </a:extLst>
          </p:cNvPr>
          <p:cNvSpPr txBox="1">
            <a:spLocks/>
          </p:cNvSpPr>
          <p:nvPr/>
        </p:nvSpPr>
        <p:spPr>
          <a:xfrm>
            <a:off x="4535486" y="3605566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400" b="1" dirty="0"/>
              <a:t>Cultura</a:t>
            </a:r>
          </a:p>
        </p:txBody>
      </p:sp>
      <p:sp>
        <p:nvSpPr>
          <p:cNvPr id="84" name="Título 1">
            <a:extLst>
              <a:ext uri="{FF2B5EF4-FFF2-40B4-BE49-F238E27FC236}">
                <a16:creationId xmlns:a16="http://schemas.microsoft.com/office/drawing/2014/main" id="{34F39753-5190-4E1C-97A1-8C48DF2884A7}"/>
              </a:ext>
            </a:extLst>
          </p:cNvPr>
          <p:cNvSpPr txBox="1">
            <a:spLocks/>
          </p:cNvSpPr>
          <p:nvPr/>
        </p:nvSpPr>
        <p:spPr>
          <a:xfrm>
            <a:off x="250778" y="3716231"/>
            <a:ext cx="1764776" cy="40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400" b="1" dirty="0"/>
              <a:t>Desporto</a:t>
            </a:r>
          </a:p>
        </p:txBody>
      </p:sp>
      <p:sp>
        <p:nvSpPr>
          <p:cNvPr id="88" name="Título 1">
            <a:extLst>
              <a:ext uri="{FF2B5EF4-FFF2-40B4-BE49-F238E27FC236}">
                <a16:creationId xmlns:a16="http://schemas.microsoft.com/office/drawing/2014/main" id="{00780160-149F-4EFC-8859-99B5E08ECC64}"/>
              </a:ext>
            </a:extLst>
          </p:cNvPr>
          <p:cNvSpPr txBox="1">
            <a:spLocks/>
          </p:cNvSpPr>
          <p:nvPr/>
        </p:nvSpPr>
        <p:spPr>
          <a:xfrm>
            <a:off x="6678038" y="3703414"/>
            <a:ext cx="296062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400" b="1" dirty="0"/>
              <a:t>Património Histórico e cultural </a:t>
            </a:r>
          </a:p>
        </p:txBody>
      </p:sp>
      <p:sp>
        <p:nvSpPr>
          <p:cNvPr id="92" name="Título 1">
            <a:extLst>
              <a:ext uri="{FF2B5EF4-FFF2-40B4-BE49-F238E27FC236}">
                <a16:creationId xmlns:a16="http://schemas.microsoft.com/office/drawing/2014/main" id="{5E13A363-81F1-49EB-880B-F4DD5B4D4283}"/>
              </a:ext>
            </a:extLst>
          </p:cNvPr>
          <p:cNvSpPr txBox="1">
            <a:spLocks/>
          </p:cNvSpPr>
          <p:nvPr/>
        </p:nvSpPr>
        <p:spPr>
          <a:xfrm>
            <a:off x="7558406" y="5683665"/>
            <a:ext cx="2432481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PT" sz="900" b="1" dirty="0"/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8E009B94-5F6F-4FA8-8E15-FE2C653EB59F}"/>
              </a:ext>
            </a:extLst>
          </p:cNvPr>
          <p:cNvSpPr txBox="1"/>
          <p:nvPr/>
        </p:nvSpPr>
        <p:spPr>
          <a:xfrm>
            <a:off x="9894760" y="3487396"/>
            <a:ext cx="20675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dirty="0">
                <a:effectLst/>
              </a:rPr>
              <a:t>Multimédia</a:t>
            </a:r>
            <a:endParaRPr lang="pt-PT" sz="2400" dirty="0"/>
          </a:p>
        </p:txBody>
      </p:sp>
      <p:pic>
        <p:nvPicPr>
          <p:cNvPr id="12" name="Gráfico 11" descr="Tenda destaque">
            <a:extLst>
              <a:ext uri="{FF2B5EF4-FFF2-40B4-BE49-F238E27FC236}">
                <a16:creationId xmlns:a16="http://schemas.microsoft.com/office/drawing/2014/main" id="{E3F26ACD-71CB-4703-AFAA-8A30538ACF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58626" y="2691166"/>
            <a:ext cx="914400" cy="914400"/>
          </a:xfrm>
          <a:prstGeom prst="rect">
            <a:avLst/>
          </a:prstGeom>
        </p:spPr>
      </p:pic>
      <p:pic>
        <p:nvPicPr>
          <p:cNvPr id="14" name="Gráfico 13" descr="Tambor com preenchimento sólido">
            <a:extLst>
              <a:ext uri="{FF2B5EF4-FFF2-40B4-BE49-F238E27FC236}">
                <a16:creationId xmlns:a16="http://schemas.microsoft.com/office/drawing/2014/main" id="{5244950E-DA68-4EAD-94EE-0F7F0D6C5E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01150" y="2514600"/>
            <a:ext cx="914400" cy="914400"/>
          </a:xfrm>
          <a:prstGeom prst="rect">
            <a:avLst/>
          </a:prstGeom>
        </p:spPr>
      </p:pic>
      <p:pic>
        <p:nvPicPr>
          <p:cNvPr id="16" name="Gráfico 15" descr="Câmara de vídeo destaque">
            <a:extLst>
              <a:ext uri="{FF2B5EF4-FFF2-40B4-BE49-F238E27FC236}">
                <a16:creationId xmlns:a16="http://schemas.microsoft.com/office/drawing/2014/main" id="{F30EE29B-0A5D-43F7-B356-23E19E6CDE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260124" y="25453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5006"/>
            <a:ext cx="6612988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Destinatários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BD4EE4B-B824-4719-AC7D-720DDB1E505E}"/>
              </a:ext>
            </a:extLst>
          </p:cNvPr>
          <p:cNvSpPr txBox="1">
            <a:spLocks/>
          </p:cNvSpPr>
          <p:nvPr/>
        </p:nvSpPr>
        <p:spPr>
          <a:xfrm>
            <a:off x="488273" y="3448975"/>
            <a:ext cx="4722920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600" b="1" dirty="0"/>
              <a:t>Jovens</a:t>
            </a:r>
            <a:r>
              <a:rPr lang="pt-PT" sz="1600" dirty="0"/>
              <a:t> com idade compreendida entre </a:t>
            </a:r>
            <a:r>
              <a:rPr lang="pt-PT" sz="1600" b="1" dirty="0"/>
              <a:t>10 e 17 anos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6417964" y="3675085"/>
            <a:ext cx="45548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1600" dirty="0">
                <a:latin typeface="+mj-lt"/>
                <a:ea typeface="+mj-ea"/>
                <a:cs typeface="+mj-cs"/>
              </a:rPr>
              <a:t>a) Associações juvenis inscritas no Registo Nacional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do Associativismo Jovem (RNAJ);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b) Clubes desportivos;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c) Outras entidades privadas desde que não tenham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fins lucrativos</a:t>
            </a:r>
            <a:r>
              <a:rPr lang="pt-PT" sz="1600" b="1" dirty="0">
                <a:latin typeface="+mj-lt"/>
                <a:ea typeface="+mj-ea"/>
                <a:cs typeface="+mj-cs"/>
              </a:rPr>
              <a:t>.</a:t>
            </a:r>
          </a:p>
        </p:txBody>
      </p:sp>
      <p:grpSp>
        <p:nvGrpSpPr>
          <p:cNvPr id="36" name="Gráfico 11" descr="Ténis destaque">
            <a:extLst>
              <a:ext uri="{FF2B5EF4-FFF2-40B4-BE49-F238E27FC236}">
                <a16:creationId xmlns:a16="http://schemas.microsoft.com/office/drawing/2014/main" id="{88D14A2F-183D-4957-B65F-F4CFBEA03DB7}"/>
              </a:ext>
            </a:extLst>
          </p:cNvPr>
          <p:cNvGrpSpPr/>
          <p:nvPr/>
        </p:nvGrpSpPr>
        <p:grpSpPr>
          <a:xfrm>
            <a:off x="2365491" y="2120062"/>
            <a:ext cx="968484" cy="1073258"/>
            <a:chOff x="6008188" y="3318472"/>
            <a:chExt cx="772400" cy="821054"/>
          </a:xfrm>
          <a:solidFill>
            <a:srgbClr val="4A8522"/>
          </a:solidFill>
        </p:grpSpPr>
        <p:sp>
          <p:nvSpPr>
            <p:cNvPr id="37" name="Forma livre: Forma 36">
              <a:extLst>
                <a:ext uri="{FF2B5EF4-FFF2-40B4-BE49-F238E27FC236}">
                  <a16:creationId xmlns:a16="http://schemas.microsoft.com/office/drawing/2014/main" id="{F87DF184-9DFF-4D27-B26C-1AF5790B2347}"/>
                </a:ext>
              </a:extLst>
            </p:cNvPr>
            <p:cNvSpPr/>
            <p:nvPr/>
          </p:nvSpPr>
          <p:spPr>
            <a:xfrm>
              <a:off x="6256935" y="3318472"/>
              <a:ext cx="152400" cy="152399"/>
            </a:xfrm>
            <a:custGeom>
              <a:avLst/>
              <a:gdLst>
                <a:gd name="connsiteX0" fmla="*/ 76200 w 152400"/>
                <a:gd name="connsiteY0" fmla="*/ 152400 h 152399"/>
                <a:gd name="connsiteX1" fmla="*/ 152400 w 152400"/>
                <a:gd name="connsiteY1" fmla="*/ 76200 h 152399"/>
                <a:gd name="connsiteX2" fmla="*/ 76200 w 152400"/>
                <a:gd name="connsiteY2" fmla="*/ 0 h 152399"/>
                <a:gd name="connsiteX3" fmla="*/ 0 w 152400"/>
                <a:gd name="connsiteY3" fmla="*/ 76200 h 152399"/>
                <a:gd name="connsiteX4" fmla="*/ 76200 w 152400"/>
                <a:gd name="connsiteY4" fmla="*/ 152400 h 152399"/>
                <a:gd name="connsiteX5" fmla="*/ 76200 w 152400"/>
                <a:gd name="connsiteY5" fmla="*/ 19050 h 152399"/>
                <a:gd name="connsiteX6" fmla="*/ 133350 w 152400"/>
                <a:gd name="connsiteY6" fmla="*/ 76200 h 152399"/>
                <a:gd name="connsiteX7" fmla="*/ 76200 w 152400"/>
                <a:gd name="connsiteY7" fmla="*/ 133350 h 152399"/>
                <a:gd name="connsiteX8" fmla="*/ 19050 w 152400"/>
                <a:gd name="connsiteY8" fmla="*/ 76200 h 152399"/>
                <a:gd name="connsiteX9" fmla="*/ 76200 w 152400"/>
                <a:gd name="connsiteY9" fmla="*/ 19050 h 152399"/>
                <a:gd name="connsiteX10" fmla="*/ 76200 w 152400"/>
                <a:gd name="connsiteY10" fmla="*/ 19050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152399">
                  <a:moveTo>
                    <a:pt x="76200" y="152400"/>
                  </a:moveTo>
                  <a:cubicBezTo>
                    <a:pt x="118110" y="152400"/>
                    <a:pt x="152400" y="11811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close/>
                  <a:moveTo>
                    <a:pt x="76200" y="19050"/>
                  </a:moveTo>
                  <a:cubicBezTo>
                    <a:pt x="107632" y="19050"/>
                    <a:pt x="133350" y="44768"/>
                    <a:pt x="133350" y="76200"/>
                  </a:cubicBezTo>
                  <a:cubicBezTo>
                    <a:pt x="133350" y="107633"/>
                    <a:pt x="107632" y="133350"/>
                    <a:pt x="76200" y="133350"/>
                  </a:cubicBezTo>
                  <a:cubicBezTo>
                    <a:pt x="44767" y="133350"/>
                    <a:pt x="19050" y="107633"/>
                    <a:pt x="19050" y="76200"/>
                  </a:cubicBezTo>
                  <a:cubicBezTo>
                    <a:pt x="19050" y="43815"/>
                    <a:pt x="44767" y="19050"/>
                    <a:pt x="76200" y="19050"/>
                  </a:cubicBezTo>
                  <a:lnTo>
                    <a:pt x="7620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38" name="Forma livre: Forma 37">
              <a:extLst>
                <a:ext uri="{FF2B5EF4-FFF2-40B4-BE49-F238E27FC236}">
                  <a16:creationId xmlns:a16="http://schemas.microsoft.com/office/drawing/2014/main" id="{50ADD6B6-2462-401E-8727-0AD98A2607CD}"/>
                </a:ext>
              </a:extLst>
            </p:cNvPr>
            <p:cNvSpPr/>
            <p:nvPr/>
          </p:nvSpPr>
          <p:spPr>
            <a:xfrm>
              <a:off x="6008188" y="3809010"/>
              <a:ext cx="235411" cy="329702"/>
            </a:xfrm>
            <a:custGeom>
              <a:avLst/>
              <a:gdLst>
                <a:gd name="connsiteX0" fmla="*/ 201121 w 235411"/>
                <a:gd name="connsiteY0" fmla="*/ 131445 h 329702"/>
                <a:gd name="connsiteX1" fmla="*/ 195406 w 235411"/>
                <a:gd name="connsiteY1" fmla="*/ 142875 h 329702"/>
                <a:gd name="connsiteX2" fmla="*/ 66819 w 235411"/>
                <a:gd name="connsiteY2" fmla="*/ 300038 h 329702"/>
                <a:gd name="connsiteX3" fmla="*/ 44911 w 235411"/>
                <a:gd name="connsiteY3" fmla="*/ 310515 h 329702"/>
                <a:gd name="connsiteX4" fmla="*/ 27766 w 235411"/>
                <a:gd name="connsiteY4" fmla="*/ 304800 h 329702"/>
                <a:gd name="connsiteX5" fmla="*/ 18241 w 235411"/>
                <a:gd name="connsiteY5" fmla="*/ 286703 h 329702"/>
                <a:gd name="connsiteX6" fmla="*/ 24909 w 235411"/>
                <a:gd name="connsiteY6" fmla="*/ 266700 h 329702"/>
                <a:gd name="connsiteX7" fmla="*/ 148734 w 235411"/>
                <a:gd name="connsiteY7" fmla="*/ 116205 h 329702"/>
                <a:gd name="connsiteX8" fmla="*/ 150639 w 235411"/>
                <a:gd name="connsiteY8" fmla="*/ 112395 h 329702"/>
                <a:gd name="connsiteX9" fmla="*/ 169689 w 235411"/>
                <a:gd name="connsiteY9" fmla="*/ 17145 h 329702"/>
                <a:gd name="connsiteX10" fmla="*/ 153496 w 235411"/>
                <a:gd name="connsiteY10" fmla="*/ 0 h 329702"/>
                <a:gd name="connsiteX11" fmla="*/ 131589 w 235411"/>
                <a:gd name="connsiteY11" fmla="*/ 105727 h 329702"/>
                <a:gd name="connsiteX12" fmla="*/ 10621 w 235411"/>
                <a:gd name="connsiteY12" fmla="*/ 254317 h 329702"/>
                <a:gd name="connsiteX13" fmla="*/ 144 w 235411"/>
                <a:gd name="connsiteY13" fmla="*/ 287655 h 329702"/>
                <a:gd name="connsiteX14" fmla="*/ 49674 w 235411"/>
                <a:gd name="connsiteY14" fmla="*/ 329565 h 329702"/>
                <a:gd name="connsiteX15" fmla="*/ 82059 w 235411"/>
                <a:gd name="connsiteY15" fmla="*/ 312420 h 329702"/>
                <a:gd name="connsiteX16" fmla="*/ 211599 w 235411"/>
                <a:gd name="connsiteY16" fmla="*/ 155257 h 329702"/>
                <a:gd name="connsiteX17" fmla="*/ 221124 w 235411"/>
                <a:gd name="connsiteY17" fmla="*/ 135255 h 329702"/>
                <a:gd name="connsiteX18" fmla="*/ 235411 w 235411"/>
                <a:gd name="connsiteY18" fmla="*/ 62865 h 329702"/>
                <a:gd name="connsiteX19" fmla="*/ 218266 w 235411"/>
                <a:gd name="connsiteY19" fmla="*/ 50482 h 329702"/>
                <a:gd name="connsiteX20" fmla="*/ 201121 w 235411"/>
                <a:gd name="connsiteY20" fmla="*/ 131445 h 32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5411" h="329702">
                  <a:moveTo>
                    <a:pt x="201121" y="131445"/>
                  </a:moveTo>
                  <a:cubicBezTo>
                    <a:pt x="200169" y="135255"/>
                    <a:pt x="198264" y="139065"/>
                    <a:pt x="195406" y="142875"/>
                  </a:cubicBezTo>
                  <a:lnTo>
                    <a:pt x="66819" y="300038"/>
                  </a:lnTo>
                  <a:cubicBezTo>
                    <a:pt x="61104" y="306705"/>
                    <a:pt x="53484" y="310515"/>
                    <a:pt x="44911" y="310515"/>
                  </a:cubicBezTo>
                  <a:cubicBezTo>
                    <a:pt x="38244" y="310515"/>
                    <a:pt x="32529" y="308610"/>
                    <a:pt x="27766" y="304800"/>
                  </a:cubicBezTo>
                  <a:cubicBezTo>
                    <a:pt x="22051" y="300038"/>
                    <a:pt x="19194" y="293370"/>
                    <a:pt x="18241" y="286703"/>
                  </a:cubicBezTo>
                  <a:cubicBezTo>
                    <a:pt x="17289" y="279082"/>
                    <a:pt x="20146" y="272415"/>
                    <a:pt x="24909" y="266700"/>
                  </a:cubicBezTo>
                  <a:lnTo>
                    <a:pt x="148734" y="116205"/>
                  </a:lnTo>
                  <a:cubicBezTo>
                    <a:pt x="149686" y="115252"/>
                    <a:pt x="150639" y="113348"/>
                    <a:pt x="150639" y="112395"/>
                  </a:cubicBezTo>
                  <a:lnTo>
                    <a:pt x="169689" y="17145"/>
                  </a:lnTo>
                  <a:cubicBezTo>
                    <a:pt x="163021" y="12382"/>
                    <a:pt x="158259" y="6667"/>
                    <a:pt x="153496" y="0"/>
                  </a:cubicBezTo>
                  <a:lnTo>
                    <a:pt x="131589" y="105727"/>
                  </a:lnTo>
                  <a:lnTo>
                    <a:pt x="10621" y="254317"/>
                  </a:lnTo>
                  <a:cubicBezTo>
                    <a:pt x="3001" y="263842"/>
                    <a:pt x="-809" y="276225"/>
                    <a:pt x="144" y="287655"/>
                  </a:cubicBezTo>
                  <a:cubicBezTo>
                    <a:pt x="2049" y="313373"/>
                    <a:pt x="24909" y="331470"/>
                    <a:pt x="49674" y="329565"/>
                  </a:cubicBezTo>
                  <a:cubicBezTo>
                    <a:pt x="62056" y="328613"/>
                    <a:pt x="73486" y="321945"/>
                    <a:pt x="82059" y="312420"/>
                  </a:cubicBezTo>
                  <a:lnTo>
                    <a:pt x="211599" y="155257"/>
                  </a:lnTo>
                  <a:cubicBezTo>
                    <a:pt x="216361" y="149542"/>
                    <a:pt x="219219" y="142875"/>
                    <a:pt x="221124" y="135255"/>
                  </a:cubicBezTo>
                  <a:lnTo>
                    <a:pt x="235411" y="62865"/>
                  </a:lnTo>
                  <a:lnTo>
                    <a:pt x="218266" y="50482"/>
                  </a:lnTo>
                  <a:lnTo>
                    <a:pt x="201121" y="1314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39" name="Forma livre: Forma 38">
              <a:extLst>
                <a:ext uri="{FF2B5EF4-FFF2-40B4-BE49-F238E27FC236}">
                  <a16:creationId xmlns:a16="http://schemas.microsoft.com/office/drawing/2014/main" id="{68F6AA7C-FB80-4089-B9C6-B7D1DD436694}"/>
                </a:ext>
              </a:extLst>
            </p:cNvPr>
            <p:cNvSpPr/>
            <p:nvPr/>
          </p:nvSpPr>
          <p:spPr>
            <a:xfrm>
              <a:off x="6054401" y="3452800"/>
              <a:ext cx="726187" cy="686727"/>
            </a:xfrm>
            <a:custGeom>
              <a:avLst/>
              <a:gdLst>
                <a:gd name="connsiteX0" fmla="*/ 701644 w 726187"/>
                <a:gd name="connsiteY0" fmla="*/ 24740 h 686727"/>
                <a:gd name="connsiteX1" fmla="*/ 566388 w 726187"/>
                <a:gd name="connsiteY1" fmla="*/ 30455 h 686727"/>
                <a:gd name="connsiteX2" fmla="*/ 535908 w 726187"/>
                <a:gd name="connsiteY2" fmla="*/ 114275 h 686727"/>
                <a:gd name="connsiteX3" fmla="*/ 515906 w 726187"/>
                <a:gd name="connsiteY3" fmla="*/ 196190 h 686727"/>
                <a:gd name="connsiteX4" fmla="*/ 472091 w 726187"/>
                <a:gd name="connsiteY4" fmla="*/ 241910 h 686727"/>
                <a:gd name="connsiteX5" fmla="*/ 458756 w 726187"/>
                <a:gd name="connsiteY5" fmla="*/ 234290 h 686727"/>
                <a:gd name="connsiteX6" fmla="*/ 367316 w 726187"/>
                <a:gd name="connsiteY6" fmla="*/ 203810 h 686727"/>
                <a:gd name="connsiteX7" fmla="*/ 313976 w 726187"/>
                <a:gd name="connsiteY7" fmla="*/ 80937 h 686727"/>
                <a:gd name="connsiteX8" fmla="*/ 240633 w 726187"/>
                <a:gd name="connsiteY8" fmla="*/ 37122 h 686727"/>
                <a:gd name="connsiteX9" fmla="*/ 205391 w 726187"/>
                <a:gd name="connsiteY9" fmla="*/ 44742 h 686727"/>
                <a:gd name="connsiteX10" fmla="*/ 75851 w 726187"/>
                <a:gd name="connsiteY10" fmla="*/ 95225 h 686727"/>
                <a:gd name="connsiteX11" fmla="*/ 50133 w 726187"/>
                <a:gd name="connsiteY11" fmla="*/ 120942 h 686727"/>
                <a:gd name="connsiteX12" fmla="*/ 3461 w 726187"/>
                <a:gd name="connsiteY12" fmla="*/ 232385 h 686727"/>
                <a:gd name="connsiteX13" fmla="*/ 4413 w 726187"/>
                <a:gd name="connsiteY13" fmla="*/ 268580 h 686727"/>
                <a:gd name="connsiteX14" fmla="*/ 29178 w 726187"/>
                <a:gd name="connsiteY14" fmla="*/ 292392 h 686727"/>
                <a:gd name="connsiteX15" fmla="*/ 46323 w 726187"/>
                <a:gd name="connsiteY15" fmla="*/ 296202 h 686727"/>
                <a:gd name="connsiteX16" fmla="*/ 89186 w 726187"/>
                <a:gd name="connsiteY16" fmla="*/ 266675 h 686727"/>
                <a:gd name="connsiteX17" fmla="*/ 125381 w 726187"/>
                <a:gd name="connsiteY17" fmla="*/ 174282 h 686727"/>
                <a:gd name="connsiteX18" fmla="*/ 144431 w 726187"/>
                <a:gd name="connsiteY18" fmla="*/ 167615 h 686727"/>
                <a:gd name="connsiteX19" fmla="*/ 115856 w 726187"/>
                <a:gd name="connsiteY19" fmla="*/ 308585 h 686727"/>
                <a:gd name="connsiteX20" fmla="*/ 134906 w 726187"/>
                <a:gd name="connsiteY20" fmla="*/ 357162 h 686727"/>
                <a:gd name="connsiteX21" fmla="*/ 134906 w 726187"/>
                <a:gd name="connsiteY21" fmla="*/ 357162 h 686727"/>
                <a:gd name="connsiteX22" fmla="*/ 275876 w 726187"/>
                <a:gd name="connsiteY22" fmla="*/ 459080 h 686727"/>
                <a:gd name="connsiteX23" fmla="*/ 275876 w 726187"/>
                <a:gd name="connsiteY23" fmla="*/ 639102 h 686727"/>
                <a:gd name="connsiteX24" fmla="*/ 321596 w 726187"/>
                <a:gd name="connsiteY24" fmla="*/ 686727 h 686727"/>
                <a:gd name="connsiteX25" fmla="*/ 369221 w 726187"/>
                <a:gd name="connsiteY25" fmla="*/ 641007 h 686727"/>
                <a:gd name="connsiteX26" fmla="*/ 369221 w 726187"/>
                <a:gd name="connsiteY26" fmla="*/ 640055 h 686727"/>
                <a:gd name="connsiteX27" fmla="*/ 369221 w 726187"/>
                <a:gd name="connsiteY27" fmla="*/ 436220 h 686727"/>
                <a:gd name="connsiteX28" fmla="*/ 350171 w 726187"/>
                <a:gd name="connsiteY28" fmla="*/ 399072 h 686727"/>
                <a:gd name="connsiteX29" fmla="*/ 265398 w 726187"/>
                <a:gd name="connsiteY29" fmla="*/ 337160 h 686727"/>
                <a:gd name="connsiteX30" fmla="*/ 275876 w 726187"/>
                <a:gd name="connsiteY30" fmla="*/ 284772 h 686727"/>
                <a:gd name="connsiteX31" fmla="*/ 279686 w 726187"/>
                <a:gd name="connsiteY31" fmla="*/ 265722 h 686727"/>
                <a:gd name="connsiteX32" fmla="*/ 279686 w 726187"/>
                <a:gd name="connsiteY32" fmla="*/ 264770 h 686727"/>
                <a:gd name="connsiteX33" fmla="*/ 295878 w 726187"/>
                <a:gd name="connsiteY33" fmla="*/ 179997 h 686727"/>
                <a:gd name="connsiteX34" fmla="*/ 288258 w 726187"/>
                <a:gd name="connsiteY34" fmla="*/ 168567 h 686727"/>
                <a:gd name="connsiteX35" fmla="*/ 276828 w 726187"/>
                <a:gd name="connsiteY35" fmla="*/ 176187 h 686727"/>
                <a:gd name="connsiteX36" fmla="*/ 260636 w 726187"/>
                <a:gd name="connsiteY36" fmla="*/ 260007 h 686727"/>
                <a:gd name="connsiteX37" fmla="*/ 246348 w 726187"/>
                <a:gd name="connsiteY37" fmla="*/ 339065 h 686727"/>
                <a:gd name="connsiteX38" fmla="*/ 250158 w 726187"/>
                <a:gd name="connsiteY38" fmla="*/ 348590 h 686727"/>
                <a:gd name="connsiteX39" fmla="*/ 339693 w 726187"/>
                <a:gd name="connsiteY39" fmla="*/ 414312 h 686727"/>
                <a:gd name="connsiteX40" fmla="*/ 350171 w 726187"/>
                <a:gd name="connsiteY40" fmla="*/ 436220 h 686727"/>
                <a:gd name="connsiteX41" fmla="*/ 350171 w 726187"/>
                <a:gd name="connsiteY41" fmla="*/ 640055 h 686727"/>
                <a:gd name="connsiteX42" fmla="*/ 323501 w 726187"/>
                <a:gd name="connsiteY42" fmla="*/ 667677 h 686727"/>
                <a:gd name="connsiteX43" fmla="*/ 295878 w 726187"/>
                <a:gd name="connsiteY43" fmla="*/ 641007 h 686727"/>
                <a:gd name="connsiteX44" fmla="*/ 295878 w 726187"/>
                <a:gd name="connsiteY44" fmla="*/ 640055 h 686727"/>
                <a:gd name="connsiteX45" fmla="*/ 295878 w 726187"/>
                <a:gd name="connsiteY45" fmla="*/ 454317 h 686727"/>
                <a:gd name="connsiteX46" fmla="*/ 292068 w 726187"/>
                <a:gd name="connsiteY46" fmla="*/ 446697 h 686727"/>
                <a:gd name="connsiteX47" fmla="*/ 147288 w 726187"/>
                <a:gd name="connsiteY47" fmla="*/ 341922 h 686727"/>
                <a:gd name="connsiteX48" fmla="*/ 135858 w 726187"/>
                <a:gd name="connsiteY48" fmla="*/ 313347 h 686727"/>
                <a:gd name="connsiteX49" fmla="*/ 168243 w 726187"/>
                <a:gd name="connsiteY49" fmla="*/ 156185 h 686727"/>
                <a:gd name="connsiteX50" fmla="*/ 160623 w 726187"/>
                <a:gd name="connsiteY50" fmla="*/ 144755 h 686727"/>
                <a:gd name="connsiteX51" fmla="*/ 154908 w 726187"/>
                <a:gd name="connsiteY51" fmla="*/ 144755 h 686727"/>
                <a:gd name="connsiteX52" fmla="*/ 115856 w 726187"/>
                <a:gd name="connsiteY52" fmla="*/ 159995 h 686727"/>
                <a:gd name="connsiteX53" fmla="*/ 110141 w 726187"/>
                <a:gd name="connsiteY53" fmla="*/ 165710 h 686727"/>
                <a:gd name="connsiteX54" fmla="*/ 72041 w 726187"/>
                <a:gd name="connsiteY54" fmla="*/ 261912 h 686727"/>
                <a:gd name="connsiteX55" fmla="*/ 46323 w 726187"/>
                <a:gd name="connsiteY55" fmla="*/ 279057 h 686727"/>
                <a:gd name="connsiteX56" fmla="*/ 35846 w 726187"/>
                <a:gd name="connsiteY56" fmla="*/ 277152 h 686727"/>
                <a:gd name="connsiteX57" fmla="*/ 21558 w 726187"/>
                <a:gd name="connsiteY57" fmla="*/ 262865 h 686727"/>
                <a:gd name="connsiteX58" fmla="*/ 21558 w 726187"/>
                <a:gd name="connsiteY58" fmla="*/ 240957 h 686727"/>
                <a:gd name="connsiteX59" fmla="*/ 68231 w 726187"/>
                <a:gd name="connsiteY59" fmla="*/ 129515 h 686727"/>
                <a:gd name="connsiteX60" fmla="*/ 83471 w 726187"/>
                <a:gd name="connsiteY60" fmla="*/ 114275 h 686727"/>
                <a:gd name="connsiteX61" fmla="*/ 213963 w 726187"/>
                <a:gd name="connsiteY61" fmla="*/ 62840 h 686727"/>
                <a:gd name="connsiteX62" fmla="*/ 241586 w 726187"/>
                <a:gd name="connsiteY62" fmla="*/ 56172 h 686727"/>
                <a:gd name="connsiteX63" fmla="*/ 297783 w 726187"/>
                <a:gd name="connsiteY63" fmla="*/ 89510 h 686727"/>
                <a:gd name="connsiteX64" fmla="*/ 352076 w 726187"/>
                <a:gd name="connsiteY64" fmla="*/ 215240 h 686727"/>
                <a:gd name="connsiteX65" fmla="*/ 357791 w 726187"/>
                <a:gd name="connsiteY65" fmla="*/ 220955 h 686727"/>
                <a:gd name="connsiteX66" fmla="*/ 453041 w 726187"/>
                <a:gd name="connsiteY66" fmla="*/ 252387 h 686727"/>
                <a:gd name="connsiteX67" fmla="*/ 470186 w 726187"/>
                <a:gd name="connsiteY67" fmla="*/ 287630 h 686727"/>
                <a:gd name="connsiteX68" fmla="*/ 443516 w 726187"/>
                <a:gd name="connsiteY68" fmla="*/ 306680 h 686727"/>
                <a:gd name="connsiteX69" fmla="*/ 434943 w 726187"/>
                <a:gd name="connsiteY69" fmla="*/ 305727 h 686727"/>
                <a:gd name="connsiteX70" fmla="*/ 324453 w 726187"/>
                <a:gd name="connsiteY70" fmla="*/ 268580 h 686727"/>
                <a:gd name="connsiteX71" fmla="*/ 307308 w 726187"/>
                <a:gd name="connsiteY71" fmla="*/ 253340 h 686727"/>
                <a:gd name="connsiteX72" fmla="*/ 303498 w 726187"/>
                <a:gd name="connsiteY72" fmla="*/ 244767 h 686727"/>
                <a:gd name="connsiteX73" fmla="*/ 297783 w 726187"/>
                <a:gd name="connsiteY73" fmla="*/ 272390 h 686727"/>
                <a:gd name="connsiteX74" fmla="*/ 316833 w 726187"/>
                <a:gd name="connsiteY74" fmla="*/ 285725 h 686727"/>
                <a:gd name="connsiteX75" fmla="*/ 428276 w 726187"/>
                <a:gd name="connsiteY75" fmla="*/ 322872 h 686727"/>
                <a:gd name="connsiteX76" fmla="*/ 442563 w 726187"/>
                <a:gd name="connsiteY76" fmla="*/ 324777 h 686727"/>
                <a:gd name="connsiteX77" fmla="*/ 486378 w 726187"/>
                <a:gd name="connsiteY77" fmla="*/ 293345 h 686727"/>
                <a:gd name="connsiteX78" fmla="*/ 482568 w 726187"/>
                <a:gd name="connsiteY78" fmla="*/ 255245 h 686727"/>
                <a:gd name="connsiteX79" fmla="*/ 528288 w 726187"/>
                <a:gd name="connsiteY79" fmla="*/ 209525 h 686727"/>
                <a:gd name="connsiteX80" fmla="*/ 610203 w 726187"/>
                <a:gd name="connsiteY80" fmla="*/ 189522 h 686727"/>
                <a:gd name="connsiteX81" fmla="*/ 694023 w 726187"/>
                <a:gd name="connsiteY81" fmla="*/ 159042 h 686727"/>
                <a:gd name="connsiteX82" fmla="*/ 701644 w 726187"/>
                <a:gd name="connsiteY82" fmla="*/ 24740 h 686727"/>
                <a:gd name="connsiteX83" fmla="*/ 681641 w 726187"/>
                <a:gd name="connsiteY83" fmla="*/ 146660 h 686727"/>
                <a:gd name="connsiteX84" fmla="*/ 574008 w 726187"/>
                <a:gd name="connsiteY84" fmla="*/ 152375 h 686727"/>
                <a:gd name="connsiteX85" fmla="*/ 579723 w 726187"/>
                <a:gd name="connsiteY85" fmla="*/ 44742 h 686727"/>
                <a:gd name="connsiteX86" fmla="*/ 687356 w 726187"/>
                <a:gd name="connsiteY86" fmla="*/ 39027 h 686727"/>
                <a:gd name="connsiteX87" fmla="*/ 681641 w 726187"/>
                <a:gd name="connsiteY87" fmla="*/ 146660 h 686727"/>
                <a:gd name="connsiteX88" fmla="*/ 681641 w 726187"/>
                <a:gd name="connsiteY88" fmla="*/ 146660 h 68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726187" h="686727">
                  <a:moveTo>
                    <a:pt x="701644" y="24740"/>
                  </a:moveTo>
                  <a:cubicBezTo>
                    <a:pt x="665448" y="-10503"/>
                    <a:pt x="605441" y="-7645"/>
                    <a:pt x="566388" y="30455"/>
                  </a:cubicBezTo>
                  <a:cubicBezTo>
                    <a:pt x="544481" y="52362"/>
                    <a:pt x="533051" y="82842"/>
                    <a:pt x="535908" y="114275"/>
                  </a:cubicBezTo>
                  <a:cubicBezTo>
                    <a:pt x="537813" y="136182"/>
                    <a:pt x="533051" y="179045"/>
                    <a:pt x="515906" y="196190"/>
                  </a:cubicBezTo>
                  <a:lnTo>
                    <a:pt x="472091" y="241910"/>
                  </a:lnTo>
                  <a:cubicBezTo>
                    <a:pt x="468281" y="239052"/>
                    <a:pt x="463518" y="236195"/>
                    <a:pt x="458756" y="234290"/>
                  </a:cubicBezTo>
                  <a:lnTo>
                    <a:pt x="367316" y="203810"/>
                  </a:lnTo>
                  <a:cubicBezTo>
                    <a:pt x="355886" y="177140"/>
                    <a:pt x="315881" y="84747"/>
                    <a:pt x="313976" y="80937"/>
                  </a:cubicBezTo>
                  <a:cubicBezTo>
                    <a:pt x="299688" y="54267"/>
                    <a:pt x="271113" y="37122"/>
                    <a:pt x="240633" y="37122"/>
                  </a:cubicBezTo>
                  <a:cubicBezTo>
                    <a:pt x="228251" y="37122"/>
                    <a:pt x="216821" y="39980"/>
                    <a:pt x="205391" y="44742"/>
                  </a:cubicBezTo>
                  <a:lnTo>
                    <a:pt x="75851" y="95225"/>
                  </a:lnTo>
                  <a:cubicBezTo>
                    <a:pt x="64421" y="99987"/>
                    <a:pt x="54896" y="109512"/>
                    <a:pt x="50133" y="120942"/>
                  </a:cubicBezTo>
                  <a:lnTo>
                    <a:pt x="3461" y="232385"/>
                  </a:lnTo>
                  <a:cubicBezTo>
                    <a:pt x="-1302" y="243815"/>
                    <a:pt x="-1302" y="257150"/>
                    <a:pt x="4413" y="268580"/>
                  </a:cubicBezTo>
                  <a:cubicBezTo>
                    <a:pt x="9176" y="280010"/>
                    <a:pt x="17748" y="288582"/>
                    <a:pt x="29178" y="292392"/>
                  </a:cubicBezTo>
                  <a:cubicBezTo>
                    <a:pt x="34893" y="294297"/>
                    <a:pt x="40608" y="296202"/>
                    <a:pt x="46323" y="296202"/>
                  </a:cubicBezTo>
                  <a:cubicBezTo>
                    <a:pt x="65373" y="296202"/>
                    <a:pt x="82518" y="284772"/>
                    <a:pt x="89186" y="266675"/>
                  </a:cubicBezTo>
                  <a:lnTo>
                    <a:pt x="125381" y="174282"/>
                  </a:lnTo>
                  <a:lnTo>
                    <a:pt x="144431" y="167615"/>
                  </a:lnTo>
                  <a:lnTo>
                    <a:pt x="115856" y="308585"/>
                  </a:lnTo>
                  <a:cubicBezTo>
                    <a:pt x="112046" y="326682"/>
                    <a:pt x="119666" y="345732"/>
                    <a:pt x="134906" y="357162"/>
                  </a:cubicBezTo>
                  <a:lnTo>
                    <a:pt x="134906" y="357162"/>
                  </a:lnTo>
                  <a:lnTo>
                    <a:pt x="275876" y="459080"/>
                  </a:lnTo>
                  <a:lnTo>
                    <a:pt x="275876" y="639102"/>
                  </a:lnTo>
                  <a:cubicBezTo>
                    <a:pt x="275876" y="664820"/>
                    <a:pt x="295878" y="685775"/>
                    <a:pt x="321596" y="686727"/>
                  </a:cubicBezTo>
                  <a:cubicBezTo>
                    <a:pt x="347313" y="686727"/>
                    <a:pt x="368268" y="666725"/>
                    <a:pt x="369221" y="641007"/>
                  </a:cubicBezTo>
                  <a:cubicBezTo>
                    <a:pt x="369221" y="641007"/>
                    <a:pt x="369221" y="640055"/>
                    <a:pt x="369221" y="640055"/>
                  </a:cubicBezTo>
                  <a:lnTo>
                    <a:pt x="369221" y="436220"/>
                  </a:lnTo>
                  <a:cubicBezTo>
                    <a:pt x="369221" y="421932"/>
                    <a:pt x="362553" y="407645"/>
                    <a:pt x="350171" y="399072"/>
                  </a:cubicBezTo>
                  <a:lnTo>
                    <a:pt x="265398" y="337160"/>
                  </a:lnTo>
                  <a:lnTo>
                    <a:pt x="275876" y="284772"/>
                  </a:lnTo>
                  <a:lnTo>
                    <a:pt x="279686" y="265722"/>
                  </a:lnTo>
                  <a:cubicBezTo>
                    <a:pt x="279686" y="265722"/>
                    <a:pt x="279686" y="264770"/>
                    <a:pt x="279686" y="264770"/>
                  </a:cubicBezTo>
                  <a:lnTo>
                    <a:pt x="295878" y="179997"/>
                  </a:lnTo>
                  <a:cubicBezTo>
                    <a:pt x="296831" y="175235"/>
                    <a:pt x="293021" y="169520"/>
                    <a:pt x="288258" y="168567"/>
                  </a:cubicBezTo>
                  <a:cubicBezTo>
                    <a:pt x="283496" y="167615"/>
                    <a:pt x="277781" y="171425"/>
                    <a:pt x="276828" y="176187"/>
                  </a:cubicBezTo>
                  <a:lnTo>
                    <a:pt x="260636" y="260007"/>
                  </a:lnTo>
                  <a:lnTo>
                    <a:pt x="246348" y="339065"/>
                  </a:lnTo>
                  <a:cubicBezTo>
                    <a:pt x="245396" y="342875"/>
                    <a:pt x="247301" y="346685"/>
                    <a:pt x="250158" y="348590"/>
                  </a:cubicBezTo>
                  <a:lnTo>
                    <a:pt x="339693" y="414312"/>
                  </a:lnTo>
                  <a:cubicBezTo>
                    <a:pt x="346361" y="419075"/>
                    <a:pt x="350171" y="427647"/>
                    <a:pt x="350171" y="436220"/>
                  </a:cubicBezTo>
                  <a:lnTo>
                    <a:pt x="350171" y="640055"/>
                  </a:lnTo>
                  <a:cubicBezTo>
                    <a:pt x="350171" y="655295"/>
                    <a:pt x="338741" y="667677"/>
                    <a:pt x="323501" y="667677"/>
                  </a:cubicBezTo>
                  <a:cubicBezTo>
                    <a:pt x="308261" y="667677"/>
                    <a:pt x="295878" y="656247"/>
                    <a:pt x="295878" y="641007"/>
                  </a:cubicBezTo>
                  <a:cubicBezTo>
                    <a:pt x="295878" y="641007"/>
                    <a:pt x="295878" y="640055"/>
                    <a:pt x="295878" y="640055"/>
                  </a:cubicBezTo>
                  <a:lnTo>
                    <a:pt x="295878" y="454317"/>
                  </a:lnTo>
                  <a:cubicBezTo>
                    <a:pt x="295878" y="451460"/>
                    <a:pt x="293973" y="448602"/>
                    <a:pt x="292068" y="446697"/>
                  </a:cubicBezTo>
                  <a:lnTo>
                    <a:pt x="147288" y="341922"/>
                  </a:lnTo>
                  <a:cubicBezTo>
                    <a:pt x="137763" y="335255"/>
                    <a:pt x="133953" y="323825"/>
                    <a:pt x="135858" y="313347"/>
                  </a:cubicBezTo>
                  <a:lnTo>
                    <a:pt x="168243" y="156185"/>
                  </a:lnTo>
                  <a:cubicBezTo>
                    <a:pt x="169196" y="151422"/>
                    <a:pt x="166338" y="145707"/>
                    <a:pt x="160623" y="144755"/>
                  </a:cubicBezTo>
                  <a:cubicBezTo>
                    <a:pt x="158718" y="144755"/>
                    <a:pt x="156813" y="144755"/>
                    <a:pt x="154908" y="144755"/>
                  </a:cubicBezTo>
                  <a:lnTo>
                    <a:pt x="115856" y="159995"/>
                  </a:lnTo>
                  <a:cubicBezTo>
                    <a:pt x="112998" y="160947"/>
                    <a:pt x="111093" y="162852"/>
                    <a:pt x="110141" y="165710"/>
                  </a:cubicBezTo>
                  <a:lnTo>
                    <a:pt x="72041" y="261912"/>
                  </a:lnTo>
                  <a:cubicBezTo>
                    <a:pt x="68231" y="272390"/>
                    <a:pt x="57753" y="279057"/>
                    <a:pt x="46323" y="279057"/>
                  </a:cubicBezTo>
                  <a:cubicBezTo>
                    <a:pt x="42513" y="279057"/>
                    <a:pt x="38703" y="278105"/>
                    <a:pt x="35846" y="277152"/>
                  </a:cubicBezTo>
                  <a:cubicBezTo>
                    <a:pt x="29178" y="274295"/>
                    <a:pt x="24416" y="269532"/>
                    <a:pt x="21558" y="262865"/>
                  </a:cubicBezTo>
                  <a:cubicBezTo>
                    <a:pt x="18701" y="256197"/>
                    <a:pt x="18701" y="248577"/>
                    <a:pt x="21558" y="240957"/>
                  </a:cubicBezTo>
                  <a:lnTo>
                    <a:pt x="68231" y="129515"/>
                  </a:lnTo>
                  <a:cubicBezTo>
                    <a:pt x="71088" y="122847"/>
                    <a:pt x="76803" y="117132"/>
                    <a:pt x="83471" y="114275"/>
                  </a:cubicBezTo>
                  <a:lnTo>
                    <a:pt x="213963" y="62840"/>
                  </a:lnTo>
                  <a:cubicBezTo>
                    <a:pt x="222536" y="59030"/>
                    <a:pt x="232061" y="56172"/>
                    <a:pt x="241586" y="56172"/>
                  </a:cubicBezTo>
                  <a:cubicBezTo>
                    <a:pt x="265398" y="56172"/>
                    <a:pt x="286353" y="69507"/>
                    <a:pt x="297783" y="89510"/>
                  </a:cubicBezTo>
                  <a:cubicBezTo>
                    <a:pt x="299688" y="93320"/>
                    <a:pt x="331121" y="166662"/>
                    <a:pt x="352076" y="215240"/>
                  </a:cubicBezTo>
                  <a:cubicBezTo>
                    <a:pt x="353028" y="218097"/>
                    <a:pt x="354933" y="220002"/>
                    <a:pt x="357791" y="220955"/>
                  </a:cubicBezTo>
                  <a:lnTo>
                    <a:pt x="453041" y="252387"/>
                  </a:lnTo>
                  <a:cubicBezTo>
                    <a:pt x="467328" y="257150"/>
                    <a:pt x="474948" y="272390"/>
                    <a:pt x="470186" y="287630"/>
                  </a:cubicBezTo>
                  <a:cubicBezTo>
                    <a:pt x="466376" y="299060"/>
                    <a:pt x="455898" y="305727"/>
                    <a:pt x="443516" y="306680"/>
                  </a:cubicBezTo>
                  <a:cubicBezTo>
                    <a:pt x="440658" y="306680"/>
                    <a:pt x="437801" y="305727"/>
                    <a:pt x="434943" y="305727"/>
                  </a:cubicBezTo>
                  <a:lnTo>
                    <a:pt x="324453" y="268580"/>
                  </a:lnTo>
                  <a:cubicBezTo>
                    <a:pt x="316833" y="265722"/>
                    <a:pt x="311118" y="260007"/>
                    <a:pt x="307308" y="253340"/>
                  </a:cubicBezTo>
                  <a:lnTo>
                    <a:pt x="303498" y="244767"/>
                  </a:lnTo>
                  <a:lnTo>
                    <a:pt x="297783" y="272390"/>
                  </a:lnTo>
                  <a:cubicBezTo>
                    <a:pt x="302546" y="278105"/>
                    <a:pt x="309213" y="282867"/>
                    <a:pt x="316833" y="285725"/>
                  </a:cubicBezTo>
                  <a:lnTo>
                    <a:pt x="428276" y="322872"/>
                  </a:lnTo>
                  <a:cubicBezTo>
                    <a:pt x="433038" y="323825"/>
                    <a:pt x="437801" y="324777"/>
                    <a:pt x="442563" y="324777"/>
                  </a:cubicBezTo>
                  <a:cubicBezTo>
                    <a:pt x="462566" y="324777"/>
                    <a:pt x="479711" y="312395"/>
                    <a:pt x="486378" y="293345"/>
                  </a:cubicBezTo>
                  <a:cubicBezTo>
                    <a:pt x="490188" y="280962"/>
                    <a:pt x="489236" y="266675"/>
                    <a:pt x="482568" y="255245"/>
                  </a:cubicBezTo>
                  <a:lnTo>
                    <a:pt x="528288" y="209525"/>
                  </a:lnTo>
                  <a:cubicBezTo>
                    <a:pt x="545433" y="192380"/>
                    <a:pt x="588296" y="187617"/>
                    <a:pt x="610203" y="189522"/>
                  </a:cubicBezTo>
                  <a:cubicBezTo>
                    <a:pt x="641636" y="192380"/>
                    <a:pt x="672116" y="181902"/>
                    <a:pt x="694023" y="159042"/>
                  </a:cubicBezTo>
                  <a:cubicBezTo>
                    <a:pt x="734028" y="120942"/>
                    <a:pt x="736886" y="60935"/>
                    <a:pt x="701644" y="24740"/>
                  </a:cubicBezTo>
                  <a:close/>
                  <a:moveTo>
                    <a:pt x="681641" y="146660"/>
                  </a:moveTo>
                  <a:cubicBezTo>
                    <a:pt x="650208" y="178092"/>
                    <a:pt x="602583" y="180950"/>
                    <a:pt x="574008" y="152375"/>
                  </a:cubicBezTo>
                  <a:cubicBezTo>
                    <a:pt x="546386" y="123800"/>
                    <a:pt x="548291" y="75222"/>
                    <a:pt x="579723" y="44742"/>
                  </a:cubicBezTo>
                  <a:cubicBezTo>
                    <a:pt x="611156" y="13310"/>
                    <a:pt x="658781" y="10452"/>
                    <a:pt x="687356" y="39027"/>
                  </a:cubicBezTo>
                  <a:cubicBezTo>
                    <a:pt x="715931" y="66650"/>
                    <a:pt x="713073" y="115227"/>
                    <a:pt x="681641" y="146660"/>
                  </a:cubicBezTo>
                  <a:cubicBezTo>
                    <a:pt x="681641" y="146660"/>
                    <a:pt x="681641" y="146660"/>
                    <a:pt x="681641" y="1466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40" name="Forma livre: Forma 39">
              <a:extLst>
                <a:ext uri="{FF2B5EF4-FFF2-40B4-BE49-F238E27FC236}">
                  <a16:creationId xmlns:a16="http://schemas.microsoft.com/office/drawing/2014/main" id="{E0006093-D107-499F-B2F3-51E8AAEF4536}"/>
                </a:ext>
              </a:extLst>
            </p:cNvPr>
            <p:cNvSpPr/>
            <p:nvPr/>
          </p:nvSpPr>
          <p:spPr>
            <a:xfrm>
              <a:off x="6670320" y="3790912"/>
              <a:ext cx="66675" cy="66675"/>
            </a:xfrm>
            <a:custGeom>
              <a:avLst/>
              <a:gdLst>
                <a:gd name="connsiteX0" fmla="*/ 33338 w 66675"/>
                <a:gd name="connsiteY0" fmla="*/ 0 h 66675"/>
                <a:gd name="connsiteX1" fmla="*/ 0 w 66675"/>
                <a:gd name="connsiteY1" fmla="*/ 33338 h 66675"/>
                <a:gd name="connsiteX2" fmla="*/ 33338 w 66675"/>
                <a:gd name="connsiteY2" fmla="*/ 66675 h 66675"/>
                <a:gd name="connsiteX3" fmla="*/ 66675 w 66675"/>
                <a:gd name="connsiteY3" fmla="*/ 33338 h 66675"/>
                <a:gd name="connsiteX4" fmla="*/ 33338 w 66675"/>
                <a:gd name="connsiteY4" fmla="*/ 0 h 66675"/>
                <a:gd name="connsiteX5" fmla="*/ 33338 w 66675"/>
                <a:gd name="connsiteY5" fmla="*/ 47625 h 66675"/>
                <a:gd name="connsiteX6" fmla="*/ 19050 w 66675"/>
                <a:gd name="connsiteY6" fmla="*/ 33338 h 66675"/>
                <a:gd name="connsiteX7" fmla="*/ 33338 w 66675"/>
                <a:gd name="connsiteY7" fmla="*/ 19050 h 66675"/>
                <a:gd name="connsiteX8" fmla="*/ 47625 w 66675"/>
                <a:gd name="connsiteY8" fmla="*/ 33338 h 66675"/>
                <a:gd name="connsiteX9" fmla="*/ 33338 w 66675"/>
                <a:gd name="connsiteY9" fmla="*/ 47625 h 66675"/>
                <a:gd name="connsiteX10" fmla="*/ 33338 w 66675"/>
                <a:gd name="connsiteY10" fmla="*/ 47625 h 66675"/>
                <a:gd name="connsiteX11" fmla="*/ 33338 w 66675"/>
                <a:gd name="connsiteY11" fmla="*/ 476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" h="66675">
                  <a:moveTo>
                    <a:pt x="33338" y="0"/>
                  </a:moveTo>
                  <a:cubicBezTo>
                    <a:pt x="15240" y="0"/>
                    <a:pt x="0" y="15240"/>
                    <a:pt x="0" y="33338"/>
                  </a:cubicBezTo>
                  <a:cubicBezTo>
                    <a:pt x="0" y="51435"/>
                    <a:pt x="15240" y="66675"/>
                    <a:pt x="33338" y="66675"/>
                  </a:cubicBezTo>
                  <a:cubicBezTo>
                    <a:pt x="51435" y="66675"/>
                    <a:pt x="66675" y="51435"/>
                    <a:pt x="66675" y="33338"/>
                  </a:cubicBezTo>
                  <a:cubicBezTo>
                    <a:pt x="66675" y="15240"/>
                    <a:pt x="51435" y="0"/>
                    <a:pt x="33338" y="0"/>
                  </a:cubicBezTo>
                  <a:close/>
                  <a:moveTo>
                    <a:pt x="33338" y="47625"/>
                  </a:moveTo>
                  <a:cubicBezTo>
                    <a:pt x="25717" y="47625"/>
                    <a:pt x="19050" y="40957"/>
                    <a:pt x="19050" y="33338"/>
                  </a:cubicBezTo>
                  <a:cubicBezTo>
                    <a:pt x="19050" y="25718"/>
                    <a:pt x="25717" y="19050"/>
                    <a:pt x="33338" y="19050"/>
                  </a:cubicBezTo>
                  <a:cubicBezTo>
                    <a:pt x="40957" y="19050"/>
                    <a:pt x="47625" y="25718"/>
                    <a:pt x="47625" y="33338"/>
                  </a:cubicBezTo>
                  <a:cubicBezTo>
                    <a:pt x="47625" y="40957"/>
                    <a:pt x="40957" y="47625"/>
                    <a:pt x="33338" y="47625"/>
                  </a:cubicBezTo>
                  <a:cubicBezTo>
                    <a:pt x="33338" y="47625"/>
                    <a:pt x="33338" y="47625"/>
                    <a:pt x="33338" y="47625"/>
                  </a:cubicBezTo>
                  <a:lnTo>
                    <a:pt x="33338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</p:grpSp>
      <p:pic>
        <p:nvPicPr>
          <p:cNvPr id="42" name="Gráfico 41" descr="Arquitetura destaque">
            <a:extLst>
              <a:ext uri="{FF2B5EF4-FFF2-40B4-BE49-F238E27FC236}">
                <a16:creationId xmlns:a16="http://schemas.microsoft.com/office/drawing/2014/main" id="{B18DF09A-BB7F-422A-AA97-D1B0926326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963" y="1766655"/>
            <a:ext cx="1502546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7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5006"/>
            <a:ext cx="6612988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Período de candidaturas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BD4EE4B-B824-4719-AC7D-720DDB1E505E}"/>
              </a:ext>
            </a:extLst>
          </p:cNvPr>
          <p:cNvSpPr txBox="1">
            <a:spLocks/>
          </p:cNvSpPr>
          <p:nvPr/>
        </p:nvSpPr>
        <p:spPr>
          <a:xfrm>
            <a:off x="488273" y="3448975"/>
            <a:ext cx="4722920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600" dirty="0"/>
              <a:t>O prazo de </a:t>
            </a:r>
            <a:r>
              <a:rPr lang="pt-PT" sz="1600" b="1" dirty="0"/>
              <a:t>submissão das candidaturas, </a:t>
            </a:r>
            <a:r>
              <a:rPr lang="pt-PT" sz="1600" dirty="0"/>
              <a:t>pelas entidades organizadoras</a:t>
            </a:r>
            <a:r>
              <a:rPr lang="pt-PT" sz="1600" b="1" dirty="0"/>
              <a:t>, é até abril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6417964" y="3675085"/>
            <a:ext cx="4554836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1600" dirty="0">
                <a:latin typeface="+mj-lt"/>
                <a:ea typeface="+mj-ea"/>
                <a:cs typeface="+mj-cs"/>
              </a:rPr>
              <a:t>Após aprovação dos campos de férias, as </a:t>
            </a:r>
            <a:r>
              <a:rPr lang="pt-PT" sz="1600" b="1" dirty="0">
                <a:latin typeface="+mj-lt"/>
                <a:ea typeface="+mj-ea"/>
                <a:cs typeface="+mj-cs"/>
              </a:rPr>
              <a:t>inscrições dos jovens participantes </a:t>
            </a:r>
            <a:r>
              <a:rPr lang="pt-PT" sz="1600" dirty="0">
                <a:latin typeface="+mj-lt"/>
                <a:ea typeface="+mj-ea"/>
                <a:cs typeface="+mj-cs"/>
              </a:rPr>
              <a:t>devem ocorrer, </a:t>
            </a:r>
            <a:r>
              <a:rPr lang="pt-PT" sz="1600" b="1" dirty="0">
                <a:latin typeface="+mj-lt"/>
                <a:ea typeface="+mj-ea"/>
                <a:cs typeface="+mj-cs"/>
              </a:rPr>
              <a:t>até 5 dias </a:t>
            </a:r>
            <a:r>
              <a:rPr lang="pt-PT" sz="1600" dirty="0">
                <a:latin typeface="+mj-lt"/>
                <a:ea typeface="+mj-ea"/>
                <a:cs typeface="+mj-cs"/>
              </a:rPr>
              <a:t>antes do início das atividades</a:t>
            </a:r>
            <a:r>
              <a:rPr lang="pt-PT" sz="1600" b="1" dirty="0"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76" name="Gráfico 75" descr="Planta destaque">
            <a:extLst>
              <a:ext uri="{FF2B5EF4-FFF2-40B4-BE49-F238E27FC236}">
                <a16:creationId xmlns:a16="http://schemas.microsoft.com/office/drawing/2014/main" id="{7E25438E-C3E0-4C9B-9C60-00C0B6841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2533" y="1992331"/>
            <a:ext cx="1282822" cy="1282822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C9A7BA79-01ED-4A83-BD81-4C667DCEA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646" y="2133826"/>
            <a:ext cx="1273519" cy="1200329"/>
          </a:xfrm>
          <a:prstGeom prst="rect">
            <a:avLst/>
          </a:prstGeom>
        </p:spPr>
      </p:pic>
      <p:sp>
        <p:nvSpPr>
          <p:cNvPr id="78" name="Título 1">
            <a:extLst>
              <a:ext uri="{FF2B5EF4-FFF2-40B4-BE49-F238E27FC236}">
                <a16:creationId xmlns:a16="http://schemas.microsoft.com/office/drawing/2014/main" id="{1D077E71-0942-475C-B9C6-FD0625C39F22}"/>
              </a:ext>
            </a:extLst>
          </p:cNvPr>
          <p:cNvSpPr txBox="1">
            <a:spLocks/>
          </p:cNvSpPr>
          <p:nvPr/>
        </p:nvSpPr>
        <p:spPr>
          <a:xfrm>
            <a:off x="672484" y="4963520"/>
            <a:ext cx="10504502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600" dirty="0"/>
              <a:t>As candidaturas das entidades organizadoras e as inscrições dos jovens participantes  efetuam-se na plataforma dos Programa da área da Juventude do IPDJ em:</a:t>
            </a:r>
            <a:r>
              <a:rPr lang="pt-PT" sz="1600" b="1" dirty="0"/>
              <a:t> https://programasjuventude.ipdj.gov.pt/</a:t>
            </a:r>
          </a:p>
        </p:txBody>
      </p:sp>
    </p:spTree>
    <p:extLst>
      <p:ext uri="{BB962C8B-B14F-4D97-AF65-F5344CB8AC3E}">
        <p14:creationId xmlns:p14="http://schemas.microsoft.com/office/powerpoint/2010/main" val="3031888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 title="Categoria de Financiamento (Agrupada)">
            <a:extLst>
              <a:ext uri="{FF2B5EF4-FFF2-40B4-BE49-F238E27FC236}">
                <a16:creationId xmlns:a16="http://schemas.microsoft.com/office/drawing/2014/main" id="{7991DB0A-528C-4F75-B29F-30E8300DA02C}"/>
              </a:ext>
            </a:extLst>
          </p:cNvPr>
          <p:cNvGrpSpPr/>
          <p:nvPr/>
        </p:nvGrpSpPr>
        <p:grpSpPr>
          <a:xfrm>
            <a:off x="1132569" y="1764690"/>
            <a:ext cx="2660009" cy="783542"/>
            <a:chOff x="432000" y="993330"/>
            <a:chExt cx="2660009" cy="783542"/>
          </a:xfrm>
        </p:grpSpPr>
        <p:pic>
          <p:nvPicPr>
            <p:cNvPr id="14" name="Imagem 13" descr="Rede" title="Marcador de Posição do Ícone">
              <a:extLst>
                <a:ext uri="{FF2B5EF4-FFF2-40B4-BE49-F238E27FC236}">
                  <a16:creationId xmlns:a16="http://schemas.microsoft.com/office/drawing/2014/main" id="{18424AB1-887D-4FB3-BE95-50D84780E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575854" y="993330"/>
              <a:ext cx="516155" cy="516155"/>
            </a:xfrm>
            <a:prstGeom prst="rect">
              <a:avLst/>
            </a:prstGeom>
          </p:spPr>
        </p:pic>
        <p:sp>
          <p:nvSpPr>
            <p:cNvPr id="12" name="Marcador de Posição do Texto 80">
              <a:extLst>
                <a:ext uri="{FF2B5EF4-FFF2-40B4-BE49-F238E27FC236}">
                  <a16:creationId xmlns:a16="http://schemas.microsoft.com/office/drawing/2014/main" id="{90281C71-0600-4FA5-BF84-8F72BE03A85D}"/>
                </a:ext>
              </a:extLst>
            </p:cNvPr>
            <p:cNvSpPr txBox="1">
              <a:spLocks/>
            </p:cNvSpPr>
            <p:nvPr/>
          </p:nvSpPr>
          <p:spPr>
            <a:xfrm>
              <a:off x="432000" y="1504110"/>
              <a:ext cx="2594697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grau de inovação do plano de atividades</a:t>
              </a:r>
              <a:endParaRPr lang="pt-PT" b="1" dirty="0"/>
            </a:p>
          </p:txBody>
        </p:sp>
      </p:grpSp>
      <p:grpSp>
        <p:nvGrpSpPr>
          <p:cNvPr id="20" name="Grupo 19" title="Categoria de Financiamento (Agrupada)">
            <a:extLst>
              <a:ext uri="{FF2B5EF4-FFF2-40B4-BE49-F238E27FC236}">
                <a16:creationId xmlns:a16="http://schemas.microsoft.com/office/drawing/2014/main" id="{9E1D0716-8092-4CF7-A12E-F1BCC99E89C3}"/>
              </a:ext>
            </a:extLst>
          </p:cNvPr>
          <p:cNvGrpSpPr/>
          <p:nvPr/>
        </p:nvGrpSpPr>
        <p:grpSpPr>
          <a:xfrm>
            <a:off x="484232" y="3458125"/>
            <a:ext cx="3224896" cy="923354"/>
            <a:chOff x="-150280" y="2759296"/>
            <a:chExt cx="3224896" cy="923354"/>
          </a:xfrm>
        </p:grpSpPr>
        <p:pic>
          <p:nvPicPr>
            <p:cNvPr id="24" name="Imagem 23" descr="Jornal" title="Marcador de Posição do Ícone">
              <a:extLst>
                <a:ext uri="{FF2B5EF4-FFF2-40B4-BE49-F238E27FC236}">
                  <a16:creationId xmlns:a16="http://schemas.microsoft.com/office/drawing/2014/main" id="{87FF2375-B49A-4319-B4DC-3C80BAD9B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58461" y="2759296"/>
              <a:ext cx="516155" cy="516155"/>
            </a:xfrm>
            <a:prstGeom prst="rect">
              <a:avLst/>
            </a:prstGeom>
          </p:spPr>
        </p:pic>
        <p:sp>
          <p:nvSpPr>
            <p:cNvPr id="22" name="Marcador de Posição do Texto 80">
              <a:extLst>
                <a:ext uri="{FF2B5EF4-FFF2-40B4-BE49-F238E27FC236}">
                  <a16:creationId xmlns:a16="http://schemas.microsoft.com/office/drawing/2014/main" id="{84749242-C662-4254-B6A3-246DC1FF6808}"/>
                </a:ext>
              </a:extLst>
            </p:cNvPr>
            <p:cNvSpPr txBox="1">
              <a:spLocks/>
            </p:cNvSpPr>
            <p:nvPr/>
          </p:nvSpPr>
          <p:spPr>
            <a:xfrm>
              <a:off x="-150280" y="3409888"/>
              <a:ext cx="3176977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metodologias a desenvolver</a:t>
              </a:r>
              <a:endParaRPr lang="pt-PT" b="1" dirty="0"/>
            </a:p>
            <a:p>
              <a:pPr marL="0" indent="0" algn="r">
                <a:buNone/>
              </a:pPr>
              <a:endParaRPr lang="pt-PT" b="1" dirty="0"/>
            </a:p>
          </p:txBody>
        </p:sp>
      </p:grpSp>
      <p:grpSp>
        <p:nvGrpSpPr>
          <p:cNvPr id="25" name="Grupo 24" title="Categoria de Financiamento (Agrupada)">
            <a:extLst>
              <a:ext uri="{FF2B5EF4-FFF2-40B4-BE49-F238E27FC236}">
                <a16:creationId xmlns:a16="http://schemas.microsoft.com/office/drawing/2014/main" id="{C08AEB7B-A2ED-4C07-8C5A-156DA6D715BE}"/>
              </a:ext>
            </a:extLst>
          </p:cNvPr>
          <p:cNvGrpSpPr/>
          <p:nvPr/>
        </p:nvGrpSpPr>
        <p:grpSpPr>
          <a:xfrm>
            <a:off x="6823339" y="1756303"/>
            <a:ext cx="2675280" cy="923790"/>
            <a:chOff x="8881417" y="2258575"/>
            <a:chExt cx="2675280" cy="923790"/>
          </a:xfrm>
        </p:grpSpPr>
        <p:pic>
          <p:nvPicPr>
            <p:cNvPr id="29" name="Imagem 28" descr="Marcador de Posição do Ícone">
              <a:extLst>
                <a:ext uri="{FF2B5EF4-FFF2-40B4-BE49-F238E27FC236}">
                  <a16:creationId xmlns:a16="http://schemas.microsoft.com/office/drawing/2014/main" id="{E0E3C227-EFA0-47A9-BAEC-A3B06FCAF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81417" y="2258575"/>
              <a:ext cx="567771" cy="567771"/>
            </a:xfrm>
            <a:prstGeom prst="rect">
              <a:avLst/>
            </a:prstGeom>
          </p:spPr>
        </p:pic>
        <p:sp>
          <p:nvSpPr>
            <p:cNvPr id="27" name="Marcador de Posição do Texto 80">
              <a:extLst>
                <a:ext uri="{FF2B5EF4-FFF2-40B4-BE49-F238E27FC236}">
                  <a16:creationId xmlns:a16="http://schemas.microsoft.com/office/drawing/2014/main" id="{E691EA48-9FD0-4A91-A269-A8156DBAA8A1}"/>
                </a:ext>
              </a:extLst>
            </p:cNvPr>
            <p:cNvSpPr txBox="1">
              <a:spLocks/>
            </p:cNvSpPr>
            <p:nvPr/>
          </p:nvSpPr>
          <p:spPr>
            <a:xfrm>
              <a:off x="8967861" y="2909603"/>
              <a:ext cx="2588836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diversidade das atividades a realizar no plano</a:t>
              </a:r>
              <a:endParaRPr lang="pt-PT" b="1" dirty="0"/>
            </a:p>
          </p:txBody>
        </p:sp>
      </p:grpSp>
      <p:sp>
        <p:nvSpPr>
          <p:cNvPr id="7" name="Marcador de Posição do Texto 80">
            <a:extLst>
              <a:ext uri="{FF2B5EF4-FFF2-40B4-BE49-F238E27FC236}">
                <a16:creationId xmlns:a16="http://schemas.microsoft.com/office/drawing/2014/main" id="{2ABA949D-514D-46F1-9EA0-0044B954A1B5}"/>
              </a:ext>
            </a:extLst>
          </p:cNvPr>
          <p:cNvSpPr txBox="1">
            <a:spLocks/>
          </p:cNvSpPr>
          <p:nvPr/>
        </p:nvSpPr>
        <p:spPr>
          <a:xfrm>
            <a:off x="6913086" y="3979921"/>
            <a:ext cx="3483672" cy="272762"/>
          </a:xfrm>
          <a:prstGeom prst="rect">
            <a:avLst/>
          </a:prstGeom>
        </p:spPr>
        <p:txBody>
          <a:bodyPr lIns="0" tIns="0" rIns="0" bIns="0"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pt-PT" b="1" dirty="0">
                <a:effectLst/>
                <a:latin typeface="Times New Roman" panose="02020603050405020304" pitchFamily="18" charset="0"/>
              </a:rPr>
              <a:t>capacidade de autofinanciamento demonstrada</a:t>
            </a:r>
            <a:endParaRPr lang="pt-P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5108DE63-22D3-42B8-803D-E9D8BE04D5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PT" smtClean="0"/>
              <a:pPr rtl="0"/>
              <a:t>7</a:t>
            </a:fld>
            <a:endParaRPr lang="pt-PT" dirty="0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811D74B6-2C9F-4FAC-9AC8-AC2925DB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7" y="279272"/>
            <a:ext cx="7403977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Critérios _Aprovação dos Projetos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6749253D-FC0E-4B76-9F43-F553E2B7D616}"/>
              </a:ext>
            </a:extLst>
          </p:cNvPr>
          <p:cNvSpPr txBox="1"/>
          <p:nvPr/>
        </p:nvSpPr>
        <p:spPr>
          <a:xfrm>
            <a:off x="6803040" y="5605137"/>
            <a:ext cx="52418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</a:pP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adequação dos meios técnicos, materiais e humanos</a:t>
            </a:r>
            <a:b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</a:b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a envolver na atividade</a:t>
            </a:r>
          </a:p>
        </p:txBody>
      </p:sp>
      <p:pic>
        <p:nvPicPr>
          <p:cNvPr id="18" name="Gráfico 17" descr="Torre de Transmissão com preenchimento sólido">
            <a:extLst>
              <a:ext uri="{FF2B5EF4-FFF2-40B4-BE49-F238E27FC236}">
                <a16:creationId xmlns:a16="http://schemas.microsoft.com/office/drawing/2014/main" id="{77CDB7E5-53A7-4474-BF36-93D69CE10F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3040" y="4816165"/>
            <a:ext cx="788972" cy="788972"/>
          </a:xfrm>
          <a:prstGeom prst="rect">
            <a:avLst/>
          </a:prstGeom>
        </p:spPr>
      </p:pic>
      <p:pic>
        <p:nvPicPr>
          <p:cNvPr id="32" name="Gráfico 31" descr="Professor destaque">
            <a:extLst>
              <a:ext uri="{FF2B5EF4-FFF2-40B4-BE49-F238E27FC236}">
                <a16:creationId xmlns:a16="http://schemas.microsoft.com/office/drawing/2014/main" id="{7C301C25-D87C-4B52-82A9-7B12824681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 flipV="1">
            <a:off x="2957025" y="4785772"/>
            <a:ext cx="827116" cy="788972"/>
          </a:xfrm>
          <a:prstGeom prst="rect">
            <a:avLst/>
          </a:prstGeom>
        </p:spPr>
      </p:pic>
      <p:sp>
        <p:nvSpPr>
          <p:cNvPr id="34" name="CaixaDeTexto 33">
            <a:extLst>
              <a:ext uri="{FF2B5EF4-FFF2-40B4-BE49-F238E27FC236}">
                <a16:creationId xmlns:a16="http://schemas.microsoft.com/office/drawing/2014/main" id="{3BC59008-A410-4F2E-9A2E-2EF42873034A}"/>
              </a:ext>
            </a:extLst>
          </p:cNvPr>
          <p:cNvSpPr txBox="1"/>
          <p:nvPr/>
        </p:nvSpPr>
        <p:spPr>
          <a:xfrm>
            <a:off x="484232" y="5589188"/>
            <a:ext cx="3308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</a:pP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qualificação dos meios técnicos</a:t>
            </a:r>
          </a:p>
        </p:txBody>
      </p:sp>
      <p:pic>
        <p:nvPicPr>
          <p:cNvPr id="37" name="Gráfico 36" descr="Euro com preenchimento sólido">
            <a:extLst>
              <a:ext uri="{FF2B5EF4-FFF2-40B4-BE49-F238E27FC236}">
                <a16:creationId xmlns:a16="http://schemas.microsoft.com/office/drawing/2014/main" id="{C80AE105-72EA-4E22-95D7-42DB8794793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35025" y="3263717"/>
            <a:ext cx="656085" cy="656085"/>
          </a:xfrm>
          <a:prstGeom prst="rect">
            <a:avLst/>
          </a:prstGeom>
        </p:spPr>
      </p:pic>
      <p:pic>
        <p:nvPicPr>
          <p:cNvPr id="38" name="Gráfico 37" descr="Gesto de premir botão com preenchimento sólido">
            <a:extLst>
              <a:ext uri="{FF2B5EF4-FFF2-40B4-BE49-F238E27FC236}">
                <a16:creationId xmlns:a16="http://schemas.microsoft.com/office/drawing/2014/main" id="{2B10D527-7B2E-4025-A25B-F558BF376C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56168" y="2970095"/>
            <a:ext cx="1339832" cy="133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0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ítulo 1">
            <a:extLst>
              <a:ext uri="{FF2B5EF4-FFF2-40B4-BE49-F238E27FC236}">
                <a16:creationId xmlns:a16="http://schemas.microsoft.com/office/drawing/2014/main" id="{1D077E71-0942-475C-B9C6-FD0625C39F22}"/>
              </a:ext>
            </a:extLst>
          </p:cNvPr>
          <p:cNvSpPr txBox="1">
            <a:spLocks/>
          </p:cNvSpPr>
          <p:nvPr/>
        </p:nvSpPr>
        <p:spPr>
          <a:xfrm>
            <a:off x="1402672" y="727087"/>
            <a:ext cx="9765436" cy="5700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r>
              <a:rPr lang="pt-PT" sz="12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 </a:t>
            </a:r>
            <a:endParaRPr lang="pt-PT" sz="1600" dirty="0"/>
          </a:p>
          <a:p>
            <a:pPr marL="571500" algn="just"/>
            <a:endParaRPr lang="pt-PT" sz="1600" dirty="0"/>
          </a:p>
          <a:p>
            <a:pPr marL="914400" indent="-342900" algn="just">
              <a:buAutoNum type="arabicPeriod"/>
            </a:pPr>
            <a:r>
              <a:rPr lang="pt-PT" sz="1600" b="1" dirty="0"/>
              <a:t>Financiamento às entidades organizadoras</a:t>
            </a:r>
          </a:p>
          <a:p>
            <a:pPr marL="571500" algn="just"/>
            <a:endParaRPr lang="pt-PT" sz="1600" dirty="0"/>
          </a:p>
          <a:p>
            <a:pPr marL="571500" algn="just"/>
            <a:r>
              <a:rPr lang="pt-PT" sz="1600" dirty="0"/>
              <a:t> </a:t>
            </a:r>
            <a:r>
              <a:rPr lang="pt-PT" sz="1600" b="1" dirty="0">
                <a:solidFill>
                  <a:srgbClr val="4A8522"/>
                </a:solidFill>
              </a:rPr>
              <a:t>Campos Residenciais</a:t>
            </a:r>
          </a:p>
          <a:p>
            <a:pPr marL="571500" algn="just"/>
            <a:r>
              <a:rPr lang="pt-PT" sz="1600" dirty="0"/>
              <a:t> </a:t>
            </a:r>
          </a:p>
          <a:p>
            <a:pPr marL="571500" algn="just"/>
            <a:r>
              <a:rPr lang="pt-PT" sz="1600" dirty="0"/>
              <a:t> Apoio Máximo do IPDJ, I.P. – 12,00 euros por noite e por jovem </a:t>
            </a:r>
          </a:p>
          <a:p>
            <a:pPr algn="just"/>
            <a:r>
              <a:rPr lang="pt-PT" sz="1600" dirty="0"/>
              <a:t> </a:t>
            </a:r>
          </a:p>
          <a:p>
            <a:pPr marL="571500" algn="just"/>
            <a:r>
              <a:rPr lang="pt-PT" sz="1600" b="1" dirty="0"/>
              <a:t> </a:t>
            </a:r>
            <a:r>
              <a:rPr lang="pt-PT" sz="1600" b="1" dirty="0">
                <a:solidFill>
                  <a:srgbClr val="4A8522"/>
                </a:solidFill>
              </a:rPr>
              <a:t>Campos Não Residenciais</a:t>
            </a:r>
          </a:p>
          <a:p>
            <a:pPr marL="571500" algn="just"/>
            <a:r>
              <a:rPr lang="pt-PT" sz="1600" dirty="0"/>
              <a:t> </a:t>
            </a:r>
          </a:p>
          <a:p>
            <a:pPr marL="571500" algn="just"/>
            <a:r>
              <a:rPr lang="pt-PT" sz="1600" dirty="0"/>
              <a:t> Apoio Máximo do IPDJ, I.P. – 6,50 euros por dia e por jovem </a:t>
            </a:r>
          </a:p>
          <a:p>
            <a:pPr algn="just"/>
            <a:r>
              <a:rPr lang="pt-PT" sz="1600" dirty="0"/>
              <a:t> </a:t>
            </a:r>
          </a:p>
          <a:p>
            <a:pPr algn="just"/>
            <a:endParaRPr lang="pt-PT" sz="1600" dirty="0"/>
          </a:p>
          <a:p>
            <a:pPr algn="just"/>
            <a:r>
              <a:rPr lang="pt-PT" sz="1600" dirty="0"/>
              <a:t> </a:t>
            </a:r>
          </a:p>
          <a:p>
            <a:pPr lvl="1" algn="just">
              <a:tabLst>
                <a:tab pos="457200" algn="l"/>
              </a:tabLst>
            </a:pPr>
            <a:r>
              <a:rPr lang="pt-PT" sz="1600" b="1" dirty="0">
                <a:latin typeface="+mj-lt"/>
                <a:ea typeface="+mj-ea"/>
                <a:cs typeface="+mj-cs"/>
              </a:rPr>
              <a:t>2. Taxas de inscrição dos jovens</a:t>
            </a:r>
          </a:p>
          <a:p>
            <a:pPr lvl="1" algn="just">
              <a:tabLst>
                <a:tab pos="457200" algn="l"/>
              </a:tabLst>
            </a:pPr>
            <a:endParaRPr lang="pt-PT" sz="1600" b="1" dirty="0">
              <a:latin typeface="+mj-lt"/>
              <a:ea typeface="+mj-ea"/>
              <a:cs typeface="+mj-cs"/>
            </a:endParaRPr>
          </a:p>
          <a:p>
            <a:pPr lvl="1" algn="just">
              <a:tabLst>
                <a:tab pos="457200" algn="l"/>
              </a:tabLst>
            </a:pPr>
            <a:r>
              <a:rPr lang="pt-PT" sz="1600" dirty="0"/>
              <a:t>   </a:t>
            </a:r>
            <a:r>
              <a:rPr lang="pt-PT" sz="1600" dirty="0">
                <a:solidFill>
                  <a:srgbClr val="4A8522"/>
                </a:solidFill>
              </a:rPr>
              <a:t>Campos Residenciais</a:t>
            </a:r>
          </a:p>
          <a:p>
            <a:pPr lvl="1" algn="just">
              <a:tabLst>
                <a:tab pos="457200" algn="l"/>
              </a:tabLst>
            </a:pPr>
            <a:endParaRPr lang="pt-PT" sz="1600" dirty="0"/>
          </a:p>
          <a:p>
            <a:pPr marL="571500" lvl="1" algn="just">
              <a:lnSpc>
                <a:spcPct val="90000"/>
              </a:lnSpc>
              <a:spcBef>
                <a:spcPct val="0"/>
              </a:spcBef>
              <a:tabLst>
                <a:tab pos="457200" algn="l"/>
              </a:tabLst>
            </a:pPr>
            <a:r>
              <a:rPr lang="pt-PT" sz="1600" dirty="0">
                <a:latin typeface="+mj-lt"/>
                <a:ea typeface="+mj-ea"/>
                <a:cs typeface="+mj-cs"/>
              </a:rPr>
              <a:t> Taxa Máxima – 15,00 euros por dia e por jovem </a:t>
            </a:r>
          </a:p>
          <a:p>
            <a:pPr marL="571500" algn="just">
              <a:lnSpc>
                <a:spcPct val="150000"/>
              </a:lnSpc>
            </a:pPr>
            <a:r>
              <a:rPr lang="pt-PT" sz="1600" dirty="0"/>
              <a:t> </a:t>
            </a:r>
          </a:p>
          <a:p>
            <a:pPr marL="571500" algn="just">
              <a:lnSpc>
                <a:spcPct val="150000"/>
              </a:lnSpc>
            </a:pPr>
            <a:r>
              <a:rPr lang="pt-PT" sz="1600" b="1" dirty="0">
                <a:solidFill>
                  <a:srgbClr val="4A8522"/>
                </a:solidFill>
              </a:rPr>
              <a:t>Campos Não Residenciais</a:t>
            </a:r>
          </a:p>
          <a:p>
            <a:pPr marL="571500" algn="just">
              <a:lnSpc>
                <a:spcPct val="150000"/>
              </a:lnSpc>
            </a:pPr>
            <a:r>
              <a:rPr lang="pt-PT" sz="1600" dirty="0"/>
              <a:t>Taxa Máxima – 5,00 euros por dia e por jovem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DE6B1A0-F145-4187-923D-AAB9BC1AB816}"/>
              </a:ext>
            </a:extLst>
          </p:cNvPr>
          <p:cNvSpPr txBox="1"/>
          <p:nvPr/>
        </p:nvSpPr>
        <p:spPr>
          <a:xfrm>
            <a:off x="259672" y="265421"/>
            <a:ext cx="77035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rgbClr val="4A8522"/>
                </a:solidFill>
              </a:rPr>
              <a:t>Férias em Movimento </a:t>
            </a:r>
            <a:r>
              <a:rPr lang="en-US" sz="2400" b="1" dirty="0">
                <a:solidFill>
                  <a:srgbClr val="4A8522"/>
                </a:solidFill>
              </a:rPr>
              <a:t>| </a:t>
            </a:r>
            <a:r>
              <a:rPr lang="pt-PT" dirty="0">
                <a:solidFill>
                  <a:srgbClr val="4A8522"/>
                </a:solidFill>
              </a:rPr>
              <a:t>Financiamento</a:t>
            </a:r>
            <a:endParaRPr lang="pt-PT" dirty="0"/>
          </a:p>
        </p:txBody>
      </p:sp>
      <p:pic>
        <p:nvPicPr>
          <p:cNvPr id="15" name="Gráfico 14" descr="Nota com asas destaque">
            <a:extLst>
              <a:ext uri="{FF2B5EF4-FFF2-40B4-BE49-F238E27FC236}">
                <a16:creationId xmlns:a16="http://schemas.microsoft.com/office/drawing/2014/main" id="{974528E3-1944-4CBF-9580-676FE7059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37845" y="2179319"/>
            <a:ext cx="1706881" cy="170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32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DDC64B4F-EF8E-442A-8D01-0AD7034A682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rtlCol="0">
            <a:normAutofit fontScale="55000" lnSpcReduction="20000"/>
          </a:bodyPr>
          <a:lstStyle/>
          <a:p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participação em Campos de Férias permite aos jovens: (entre outras)</a:t>
            </a:r>
          </a:p>
        </p:txBody>
      </p:sp>
      <p:sp>
        <p:nvSpPr>
          <p:cNvPr id="8" name="Marcador de Posição do Texto 7">
            <a:extLst>
              <a:ext uri="{FF2B5EF4-FFF2-40B4-BE49-F238E27FC236}">
                <a16:creationId xmlns:a16="http://schemas.microsoft.com/office/drawing/2014/main" id="{E869ACF9-B7F9-4774-B207-2EF78971151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47572" y="1626325"/>
            <a:ext cx="3321577" cy="648000"/>
          </a:xfrm>
        </p:spPr>
        <p:txBody>
          <a:bodyPr rtlCol="0">
            <a:normAutofit fontScale="77500" lnSpcReduction="20000"/>
          </a:bodyPr>
          <a:lstStyle/>
          <a:p>
            <a:pPr rtl="0"/>
            <a:r>
              <a:rPr lang="pt-PT" dirty="0">
                <a:latin typeface="+mn-lt"/>
              </a:rPr>
              <a:t>Benefícios – Jovens participantes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350F641-F6F8-461C-9C2D-07E416875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7573" y="2357728"/>
            <a:ext cx="4156077" cy="3998622"/>
          </a:xfrm>
        </p:spPr>
        <p:txBody>
          <a:bodyPr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sociabilização entre pares;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afastamento dos ecrãs;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participação em atividades ao ar livre;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construção de amizades;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Calibri" panose="020F0502020204030204" pitchFamily="34" charset="0"/>
                <a:ea typeface="Calibri" panose="020F0502020204030204" pitchFamily="34" charset="0"/>
              </a:rPr>
              <a:t>o fortalecimento,</a:t>
            </a: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independência e a autoestima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desenvolvimento da resiliência e da confiança;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pt-PT" sz="1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perseverança, criatividade, responsabilidade e coragem;</a:t>
            </a:r>
            <a:endParaRPr lang="pt-PT" sz="13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Calibri" panose="020F0502020204030204" pitchFamily="34" charset="0"/>
                <a:ea typeface="Calibri" panose="020F0502020204030204" pitchFamily="34" charset="0"/>
              </a:rPr>
              <a:t>o desenvolvimento de competências como trabalho de equipa;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desenvolvimento de capacidades física, e de capacidades de liderança</a:t>
            </a:r>
            <a:endParaRPr lang="pt-PT" sz="1350" dirty="0"/>
          </a:p>
        </p:txBody>
      </p: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3A2613D7-9904-47E7-A848-78E09B4F4A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845509" y="1709728"/>
            <a:ext cx="2975578" cy="648000"/>
          </a:xfrm>
        </p:spPr>
        <p:txBody>
          <a:bodyPr rtlCol="0">
            <a:normAutofit fontScale="25000" lnSpcReduction="20000"/>
          </a:bodyPr>
          <a:lstStyle/>
          <a:p>
            <a:pPr rtl="0"/>
            <a:r>
              <a:rPr lang="pt-PT" sz="8800" dirty="0">
                <a:latin typeface="+mn-lt"/>
              </a:rPr>
              <a:t>Mudanças – Jovens participantes</a:t>
            </a:r>
            <a:br>
              <a:rPr lang="pt-PT" dirty="0"/>
            </a:br>
            <a:endParaRPr lang="pt-PT" dirty="0">
              <a:latin typeface="+mn-lt"/>
            </a:endParaRPr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4B29415E-FF87-4959-B427-0EA155C16B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7468" y="2681209"/>
            <a:ext cx="3067767" cy="3314200"/>
          </a:xfrm>
        </p:spPr>
        <p:txBody>
          <a:bodyPr rtlCol="0">
            <a:normAutofit fontScale="6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integração social e sentido de cidadania;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interesse pelo ambiente;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boa atitude perante a atividade física;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autoconfiança;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desenvolvimento pessoal.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1B23B52-8351-4A05-ABAB-5A128EE689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PT" smtClean="0"/>
              <a:pPr rtl="0"/>
              <a:t>9</a:t>
            </a:fld>
            <a:endParaRPr lang="pt-PT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685222DB-0277-42D2-89FF-43F9DFE0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55" y="206648"/>
            <a:ext cx="7679184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Importância dos Campos de Férias</a:t>
            </a:r>
          </a:p>
        </p:txBody>
      </p:sp>
    </p:spTree>
    <p:extLst>
      <p:ext uri="{BB962C8B-B14F-4D97-AF65-F5344CB8AC3E}">
        <p14:creationId xmlns:p14="http://schemas.microsoft.com/office/powerpoint/2010/main" val="36359338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</TotalTime>
  <Words>1318</Words>
  <Application>Microsoft Office PowerPoint</Application>
  <PresentationFormat>Ecrã Panorâmico</PresentationFormat>
  <Paragraphs>122</Paragraphs>
  <Slides>17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Symbol</vt:lpstr>
      <vt:lpstr>Times New Roman</vt:lpstr>
      <vt:lpstr>Wingdings</vt:lpstr>
      <vt:lpstr>Tema do Office</vt:lpstr>
      <vt:lpstr>Férias em Movimento </vt:lpstr>
      <vt:lpstr>Férias em Movimento | Objeto</vt:lpstr>
      <vt:lpstr>Férias em Movimento | Modalidades</vt:lpstr>
      <vt:lpstr>Férias em Movimento | Áreas de Intervenção </vt:lpstr>
      <vt:lpstr>Férias em Movimento | Destinatários</vt:lpstr>
      <vt:lpstr>Férias em Movimento | Período de candidaturas</vt:lpstr>
      <vt:lpstr>Férias em Movimento | Critérios _Aprovação dos Projetos</vt:lpstr>
      <vt:lpstr>Apresentação do PowerPoint</vt:lpstr>
      <vt:lpstr>Férias em Movimento | Importância dos Campos de Férias</vt:lpstr>
      <vt:lpstr>  A gestão do programa decorre na plataforma informática:  https://programasjuventude.ipdj.gov.pt/ As entidades deverão estar previamente registadas no registo único do IPDJ, IP em https://bdu.ipdj.gov.pt/ As entidades organizadoras são obrigadas a ter o REGISTO (licença) para o exercício da atividade de Campos de Férias, de acordo com o estatuído no Decreto-Lei n.º 32/2011 de 7 de março </vt:lpstr>
      <vt:lpstr>       Nos diferentes separadores é solicitada informação de forma simples;   Existem alguns separadores, que iremos analisar, que requerem uma maior atenção no preenchimento;   Não se esqueça de: No decurso do preenchimento do formulário de candidatura ir carregando em:      </vt:lpstr>
      <vt:lpstr>Caracterização</vt:lpstr>
      <vt:lpstr>Apresentação do PowerPoint</vt:lpstr>
      <vt:lpstr>Apresentação do PowerPoint</vt:lpstr>
      <vt:lpstr>Apresentação do PowerPoint</vt:lpstr>
      <vt:lpstr>Apresentação do PowerPoint</vt:lpstr>
      <vt:lpstr>Instituto Português do Desporto e da Juventude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OTL</dc:title>
  <dc:creator>Conceição Pereira</dc:creator>
  <cp:lastModifiedBy>Conceição Pereira</cp:lastModifiedBy>
  <cp:revision>162</cp:revision>
  <dcterms:created xsi:type="dcterms:W3CDTF">2021-04-07T17:54:08Z</dcterms:created>
  <dcterms:modified xsi:type="dcterms:W3CDTF">2024-03-18T11:30:20Z</dcterms:modified>
</cp:coreProperties>
</file>