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79" r:id="rId2"/>
    <p:sldId id="326" r:id="rId3"/>
    <p:sldId id="305" r:id="rId4"/>
    <p:sldId id="307" r:id="rId5"/>
    <p:sldId id="328" r:id="rId6"/>
    <p:sldId id="308" r:id="rId7"/>
    <p:sldId id="309" r:id="rId8"/>
    <p:sldId id="310" r:id="rId9"/>
    <p:sldId id="311" r:id="rId10"/>
    <p:sldId id="329" r:id="rId11"/>
    <p:sldId id="312" r:id="rId12"/>
    <p:sldId id="313" r:id="rId13"/>
    <p:sldId id="327" r:id="rId14"/>
    <p:sldId id="318" r:id="rId15"/>
    <p:sldId id="293" r:id="rId16"/>
    <p:sldId id="319" r:id="rId17"/>
    <p:sldId id="330" r:id="rId18"/>
    <p:sldId id="333" r:id="rId19"/>
    <p:sldId id="331" r:id="rId20"/>
    <p:sldId id="332" r:id="rId21"/>
    <p:sldId id="301" r:id="rId22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onceição Pereira" initials="CP" lastIdx="1" clrIdx="0">
    <p:extLst>
      <p:ext uri="{19B8F6BF-5375-455C-9EA6-DF929625EA0E}">
        <p15:presenceInfo xmlns:p15="http://schemas.microsoft.com/office/powerpoint/2012/main" userId="S::Conceicao.Pereira@ipdj.pt::ce08506a-6789-4d92-99a4-06a50583c17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09D3"/>
    <a:srgbClr val="040DCC"/>
    <a:srgbClr val="50BC8A"/>
    <a:srgbClr val="2600DD"/>
    <a:srgbClr val="009999"/>
    <a:srgbClr val="3486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828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nceição Pereira" userId="ce08506a-6789-4d92-99a4-06a50583c174" providerId="ADAL" clId="{58111B98-3417-4F5C-A4C6-648F78718B54}"/>
    <pc:docChg chg="custSel modSld">
      <pc:chgData name="Conceição Pereira" userId="ce08506a-6789-4d92-99a4-06a50583c174" providerId="ADAL" clId="{58111B98-3417-4F5C-A4C6-648F78718B54}" dt="2024-03-18T11:22:45.996" v="79" actId="27636"/>
      <pc:docMkLst>
        <pc:docMk/>
      </pc:docMkLst>
      <pc:sldChg chg="modSp mod">
        <pc:chgData name="Conceição Pereira" userId="ce08506a-6789-4d92-99a4-06a50583c174" providerId="ADAL" clId="{58111B98-3417-4F5C-A4C6-648F78718B54}" dt="2024-03-18T11:20:25.766" v="21" actId="20577"/>
        <pc:sldMkLst>
          <pc:docMk/>
          <pc:sldMk cId="992076935" sldId="309"/>
        </pc:sldMkLst>
        <pc:spChg chg="mod">
          <ac:chgData name="Conceição Pereira" userId="ce08506a-6789-4d92-99a4-06a50583c174" providerId="ADAL" clId="{58111B98-3417-4F5C-A4C6-648F78718B54}" dt="2024-03-18T11:20:25.766" v="21" actId="20577"/>
          <ac:spMkLst>
            <pc:docMk/>
            <pc:sldMk cId="992076935" sldId="309"/>
            <ac:spMk id="7" creationId="{63FF1618-452C-4F9A-8C9F-E5580710E8E2}"/>
          </ac:spMkLst>
        </pc:spChg>
      </pc:sldChg>
      <pc:sldChg chg="modSp mod">
        <pc:chgData name="Conceição Pereira" userId="ce08506a-6789-4d92-99a4-06a50583c174" providerId="ADAL" clId="{58111B98-3417-4F5C-A4C6-648F78718B54}" dt="2024-03-18T11:20:51.251" v="22" actId="255"/>
        <pc:sldMkLst>
          <pc:docMk/>
          <pc:sldMk cId="2951733638" sldId="311"/>
        </pc:sldMkLst>
        <pc:spChg chg="mod">
          <ac:chgData name="Conceição Pereira" userId="ce08506a-6789-4d92-99a4-06a50583c174" providerId="ADAL" clId="{58111B98-3417-4F5C-A4C6-648F78718B54}" dt="2024-03-18T11:20:51.251" v="22" actId="255"/>
          <ac:spMkLst>
            <pc:docMk/>
            <pc:sldMk cId="2951733638" sldId="311"/>
            <ac:spMk id="11" creationId="{AC5686B8-86EB-4BC5-A010-3F8A01B67630}"/>
          </ac:spMkLst>
        </pc:spChg>
      </pc:sldChg>
      <pc:sldChg chg="modSp mod">
        <pc:chgData name="Conceição Pereira" userId="ce08506a-6789-4d92-99a4-06a50583c174" providerId="ADAL" clId="{58111B98-3417-4F5C-A4C6-648F78718B54}" dt="2024-03-18T11:21:50.835" v="52" actId="20577"/>
        <pc:sldMkLst>
          <pc:docMk/>
          <pc:sldMk cId="1714467542" sldId="312"/>
        </pc:sldMkLst>
        <pc:spChg chg="mod">
          <ac:chgData name="Conceição Pereira" userId="ce08506a-6789-4d92-99a4-06a50583c174" providerId="ADAL" clId="{58111B98-3417-4F5C-A4C6-648F78718B54}" dt="2024-03-18T11:21:50.835" v="52" actId="20577"/>
          <ac:spMkLst>
            <pc:docMk/>
            <pc:sldMk cId="1714467542" sldId="312"/>
            <ac:spMk id="6" creationId="{054AB7AA-8B93-46B3-8B8F-C8231EBBBAE1}"/>
          </ac:spMkLst>
        </pc:spChg>
        <pc:picChg chg="mod">
          <ac:chgData name="Conceição Pereira" userId="ce08506a-6789-4d92-99a4-06a50583c174" providerId="ADAL" clId="{58111B98-3417-4F5C-A4C6-648F78718B54}" dt="2024-03-18T11:21:06.578" v="23" actId="1076"/>
          <ac:picMkLst>
            <pc:docMk/>
            <pc:sldMk cId="1714467542" sldId="312"/>
            <ac:picMk id="4" creationId="{BE4832F2-3EB6-4A1C-80F3-0B16E35AB372}"/>
          </ac:picMkLst>
        </pc:picChg>
      </pc:sldChg>
      <pc:sldChg chg="modSp mod">
        <pc:chgData name="Conceição Pereira" userId="ce08506a-6789-4d92-99a4-06a50583c174" providerId="ADAL" clId="{58111B98-3417-4F5C-A4C6-648F78718B54}" dt="2024-03-18T11:22:45.996" v="79" actId="27636"/>
        <pc:sldMkLst>
          <pc:docMk/>
          <pc:sldMk cId="3733751171" sldId="313"/>
        </pc:sldMkLst>
        <pc:spChg chg="mod">
          <ac:chgData name="Conceição Pereira" userId="ce08506a-6789-4d92-99a4-06a50583c174" providerId="ADAL" clId="{58111B98-3417-4F5C-A4C6-648F78718B54}" dt="2024-03-18T11:22:45.996" v="79" actId="27636"/>
          <ac:spMkLst>
            <pc:docMk/>
            <pc:sldMk cId="3733751171" sldId="313"/>
            <ac:spMk id="6" creationId="{054AB7AA-8B93-46B3-8B8F-C8231EBBBAE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D624BB-EC9E-4FCB-B892-26E335075CC0}" type="datetimeFigureOut">
              <a:rPr lang="pt-PT" smtClean="0"/>
              <a:t>18/03/2024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9526D8-9B09-467E-B2BB-2D1AA0C836A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47537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Identificar os objetivos do Programa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9526D8-9B09-467E-B2BB-2D1AA0C836A9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80648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9526D8-9B09-467E-B2BB-2D1AA0C836A9}" type="slidenum">
              <a:rPr lang="pt-PT" smtClean="0"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30078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9526D8-9B09-467E-B2BB-2D1AA0C836A9}" type="slidenum">
              <a:rPr lang="pt-PT" smtClean="0"/>
              <a:t>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21812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9526D8-9B09-467E-B2BB-2D1AA0C836A9}" type="slidenum">
              <a:rPr lang="pt-PT" smtClean="0"/>
              <a:t>14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33509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9526D8-9B09-467E-B2BB-2D1AA0C836A9}" type="slidenum">
              <a:rPr lang="pt-PT" smtClean="0"/>
              <a:t>15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08575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9526D8-9B09-467E-B2BB-2D1AA0C836A9}" type="slidenum">
              <a:rPr lang="pt-PT" smtClean="0"/>
              <a:t>16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57110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9526D8-9B09-467E-B2BB-2D1AA0C836A9}" type="slidenum">
              <a:rPr lang="pt-PT" smtClean="0"/>
              <a:t>19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2729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4E3AB0-76C1-4338-B3C0-FAD8289F30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682BA94-08AB-413C-90FD-D31EBC01D7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84ED9B99-E86F-484E-8FD6-A906C0DC4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BCB0-B8D0-49CE-A987-2E2E80EBE305}" type="datetimeFigureOut">
              <a:rPr lang="pt-PT" smtClean="0"/>
              <a:t>18/03/2024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78CC242D-C541-4BB4-85E6-FCE2B6CB2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781AAEF5-674F-413A-AB98-3C0D0B9F8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B4F52-4E48-4C10-BFAD-C634457ECCD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8980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EE3AF7-391E-4E87-A170-0D916DF90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48837BD1-5CAF-4C00-9FE6-0D8973101A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78B33122-51ED-4DFE-95D9-FA1785EFB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BCB0-B8D0-49CE-A987-2E2E80EBE305}" type="datetimeFigureOut">
              <a:rPr lang="pt-PT" smtClean="0"/>
              <a:t>18/03/2024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CA6A4DBF-646D-416A-AB67-B2DDBB768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91617D94-0513-41E3-AD52-B4B5CDA75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B4F52-4E48-4C10-BFAD-C634457ECCD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2067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BDFBC5C-05D6-4CDA-B1FA-6350D1AEB4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D5B5FC3B-E10E-4DBA-B04E-EA5F8CCCFB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404CA77F-0C6F-4EDD-A371-148FBF89C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BCB0-B8D0-49CE-A987-2E2E80EBE305}" type="datetimeFigureOut">
              <a:rPr lang="pt-PT" smtClean="0"/>
              <a:t>18/03/2024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DFF57767-025B-475C-9456-6C291604B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0881C78C-EE05-4114-8C4E-E3D36BCD9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B4F52-4E48-4C10-BFAD-C634457ECCD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5233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EECA10-3198-47A1-8917-3DB43737BF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85811CD2-E9C6-4427-A58B-D0A495A523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7A1837BB-943B-4551-B858-C9607C6881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BCB0-B8D0-49CE-A987-2E2E80EBE305}" type="datetimeFigureOut">
              <a:rPr lang="pt-PT" smtClean="0"/>
              <a:t>18/03/2024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23921FEB-D63F-4B5E-8AF0-E03230209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D204D4A7-83B2-4466-93F5-A668D4721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B4F52-4E48-4C10-BFAD-C634457ECCD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7730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8DFDA4-02B3-4540-9CBF-05726C43F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36BF9306-F95B-47A8-B401-C220E492D6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56C8D134-BBA7-43DC-998D-2D3A9704D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BCB0-B8D0-49CE-A987-2E2E80EBE305}" type="datetimeFigureOut">
              <a:rPr lang="pt-PT" smtClean="0"/>
              <a:t>18/03/2024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E607A699-350E-48B1-8A44-C0AC7105E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89643959-146D-4722-8B76-8BBD7CE52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B4F52-4E48-4C10-BFAD-C634457ECCD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362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22F53D-9F03-4C6B-A5BA-32737FA04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CABA77A-7DEA-469B-8B97-D6A5A743BC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BE1DA5E3-FAD9-498B-9E65-05DD395E06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515FC5ED-A10D-494B-A148-ACD5D1709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BCB0-B8D0-49CE-A987-2E2E80EBE305}" type="datetimeFigureOut">
              <a:rPr lang="pt-PT" smtClean="0"/>
              <a:t>18/03/2024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D15B484C-39C1-4871-8923-FA33DB569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46B1ED10-5ADD-472C-ACBD-1BEA1A0BB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B4F52-4E48-4C10-BFAD-C634457ECCD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6419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B8D233-AF62-45A0-8434-90F972DE7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45E98732-058D-4970-80CA-1326DDAC1A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D960A339-4424-4B3A-B4CD-1266168EF2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7F7A9020-FCF3-4A5F-9913-D7432A7532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3DA0C7A9-E517-4C3B-913A-CA2ED330E0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3868573F-9B56-4EC3-B531-01FBA718A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BCB0-B8D0-49CE-A987-2E2E80EBE305}" type="datetimeFigureOut">
              <a:rPr lang="pt-PT" smtClean="0"/>
              <a:t>18/03/2024</a:t>
            </a:fld>
            <a:endParaRPr lang="pt-PT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EEB40713-C870-4BD8-8873-347D4B73E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2B29817F-961A-437A-92A7-73F24FF30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B4F52-4E48-4C10-BFAD-C634457ECCD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7212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185CC0-7D19-4A5F-821F-0ADB7F856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997EACA7-70CF-4320-A14E-76F7C2805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BCB0-B8D0-49CE-A987-2E2E80EBE305}" type="datetimeFigureOut">
              <a:rPr lang="pt-PT" smtClean="0"/>
              <a:t>18/03/2024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EA8AF6DA-A8A4-4558-9FB1-F0E93E9B1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433597E0-6B34-47D6-BFC5-6C199805D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B4F52-4E48-4C10-BFAD-C634457ECCD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64510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C3EE5ABF-2854-4096-8964-4002F8C72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BCB0-B8D0-49CE-A987-2E2E80EBE305}" type="datetimeFigureOut">
              <a:rPr lang="pt-PT" smtClean="0"/>
              <a:t>18/03/2024</a:t>
            </a:fld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256C66EE-1322-48C0-B940-FD5134FE8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9878D378-E8E1-4A1C-8372-4654556B3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B4F52-4E48-4C10-BFAD-C634457ECCD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5931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CA5642-944B-4916-9FFB-B48199E9E9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B56DB41D-A40E-4015-9AA7-6F23FBD153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A80EC1BD-4963-4A8B-9833-B3980EBBAC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59D5B730-29E3-4200-B8F1-F9A807301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BCB0-B8D0-49CE-A987-2E2E80EBE305}" type="datetimeFigureOut">
              <a:rPr lang="pt-PT" smtClean="0"/>
              <a:t>18/03/2024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874E839F-CBE3-45C8-8E0C-B681C8117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AE6D1A2E-8F57-4227-8763-93C77CACA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B4F52-4E48-4C10-BFAD-C634457ECCD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6390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1DA85D-8F3A-4A9B-9FA9-721ED26EE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58C44EAC-A15D-42DD-AF20-E71D57294A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48CA5536-60AC-4863-B80E-BF14A8C076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0DEDAF15-4696-4354-96D6-99C8315F8E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BCB0-B8D0-49CE-A987-2E2E80EBE305}" type="datetimeFigureOut">
              <a:rPr lang="pt-PT" smtClean="0"/>
              <a:t>18/03/2024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18402CC9-F5C5-47ED-9192-430341477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9C046657-CBC0-4CE8-B68C-0CFDD8754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B4F52-4E48-4C10-BFAD-C634457ECCD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34653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2D077459-F6F6-47FF-B5A5-173ECBBB5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9F3F8F9A-D7B2-46F6-888B-A80F7EA604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E064C29E-FACA-43C3-B162-592ABC9E48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ABCB0-B8D0-49CE-A987-2E2E80EBE305}" type="datetimeFigureOut">
              <a:rPr lang="pt-PT" smtClean="0"/>
              <a:t>18/03/2024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C452DB67-4485-4F7B-AED5-80029467E6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B967370A-1BFD-439C-AAB3-3958D80ADA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B4F52-4E48-4C10-BFAD-C634457ECCD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4258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sv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sv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sv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hyperlink" Target="https://content.gulbenkian.pt/wp-content/uploads/sites/42/2018/09/05100948/Desenhar-Projetos_Cidadaos_Ativos_2018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5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sv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6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svg"/><Relationship Id="rId18" Type="http://schemas.openxmlformats.org/officeDocument/2006/relationships/image" Target="../media/image20.png"/><Relationship Id="rId26" Type="http://schemas.openxmlformats.org/officeDocument/2006/relationships/image" Target="../media/image28.png"/><Relationship Id="rId3" Type="http://schemas.openxmlformats.org/officeDocument/2006/relationships/image" Target="../media/image5.jpg"/><Relationship Id="rId21" Type="http://schemas.openxmlformats.org/officeDocument/2006/relationships/image" Target="../media/image23.svg"/><Relationship Id="rId7" Type="http://schemas.openxmlformats.org/officeDocument/2006/relationships/image" Target="../media/image9.svg"/><Relationship Id="rId12" Type="http://schemas.openxmlformats.org/officeDocument/2006/relationships/image" Target="../media/image14.png"/><Relationship Id="rId17" Type="http://schemas.openxmlformats.org/officeDocument/2006/relationships/image" Target="../media/image19.svg"/><Relationship Id="rId25" Type="http://schemas.openxmlformats.org/officeDocument/2006/relationships/image" Target="../media/image27.sv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29" Type="http://schemas.openxmlformats.org/officeDocument/2006/relationships/image" Target="../media/image31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svg"/><Relationship Id="rId24" Type="http://schemas.openxmlformats.org/officeDocument/2006/relationships/image" Target="../media/image26.png"/><Relationship Id="rId5" Type="http://schemas.openxmlformats.org/officeDocument/2006/relationships/image" Target="../media/image7.svg"/><Relationship Id="rId15" Type="http://schemas.openxmlformats.org/officeDocument/2006/relationships/image" Target="../media/image17.svg"/><Relationship Id="rId23" Type="http://schemas.openxmlformats.org/officeDocument/2006/relationships/image" Target="../media/image25.svg"/><Relationship Id="rId28" Type="http://schemas.openxmlformats.org/officeDocument/2006/relationships/image" Target="../media/image30.png"/><Relationship Id="rId10" Type="http://schemas.openxmlformats.org/officeDocument/2006/relationships/image" Target="../media/image12.png"/><Relationship Id="rId19" Type="http://schemas.openxmlformats.org/officeDocument/2006/relationships/image" Target="../media/image21.svg"/><Relationship Id="rId4" Type="http://schemas.openxmlformats.org/officeDocument/2006/relationships/image" Target="../media/image6.png"/><Relationship Id="rId9" Type="http://schemas.openxmlformats.org/officeDocument/2006/relationships/image" Target="../media/image11.svg"/><Relationship Id="rId14" Type="http://schemas.openxmlformats.org/officeDocument/2006/relationships/image" Target="../media/image16.png"/><Relationship Id="rId22" Type="http://schemas.openxmlformats.org/officeDocument/2006/relationships/image" Target="../media/image24.png"/><Relationship Id="rId27" Type="http://schemas.openxmlformats.org/officeDocument/2006/relationships/image" Target="../media/image29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svg"/><Relationship Id="rId7" Type="http://schemas.openxmlformats.org/officeDocument/2006/relationships/image" Target="../media/image5.jp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svg"/><Relationship Id="rId4" Type="http://schemas.openxmlformats.org/officeDocument/2006/relationships/image" Target="../media/image3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sv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0.svg"/><Relationship Id="rId4" Type="http://schemas.openxmlformats.org/officeDocument/2006/relationships/image" Target="../media/image3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sv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sv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6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3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" name="Rectangle 40">
            <a:extLst>
              <a:ext uri="{FF2B5EF4-FFF2-40B4-BE49-F238E27FC236}">
                <a16:creationId xmlns:a16="http://schemas.microsoft.com/office/drawing/2014/main" id="{ECC07320-C2CA-4E29-8481-9D9E143C77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1133292B-7CDF-4CC6-8357-D2F13A709F6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372" b="1"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178FB36B-5BFE-42CA-BC60-1115E0D95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8DBE764-3071-45F9-AF74-7C7C3D445D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35402" y="743447"/>
            <a:ext cx="3445765" cy="3692028"/>
          </a:xfrm>
          <a:noFill/>
        </p:spPr>
        <p:txBody>
          <a:bodyPr>
            <a:normAutofit/>
          </a:bodyPr>
          <a:lstStyle/>
          <a:p>
            <a:pPr algn="l"/>
            <a:r>
              <a:rPr lang="pt-PT" sz="5200" b="1"/>
              <a:t>OTL 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E5A8706-8C46-4E1F-B0A4-367BC95856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35403" y="4629234"/>
            <a:ext cx="3445766" cy="1485319"/>
          </a:xfrm>
          <a:noFill/>
        </p:spPr>
        <p:txBody>
          <a:bodyPr>
            <a:normAutofit/>
          </a:bodyPr>
          <a:lstStyle/>
          <a:p>
            <a:pPr algn="l"/>
            <a:r>
              <a:rPr lang="pt-PT" b="1"/>
              <a:t>Ocupação de Tempos Livres</a:t>
            </a:r>
          </a:p>
        </p:txBody>
      </p:sp>
    </p:spTree>
    <p:extLst>
      <p:ext uri="{BB962C8B-B14F-4D97-AF65-F5344CB8AC3E}">
        <p14:creationId xmlns:p14="http://schemas.microsoft.com/office/powerpoint/2010/main" val="932689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8DDA45-7FA5-4433-B37F-66F3AB865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5034" y="158579"/>
            <a:ext cx="10515600" cy="549274"/>
          </a:xfrm>
        </p:spPr>
        <p:txBody>
          <a:bodyPr>
            <a:normAutofit fontScale="90000"/>
          </a:bodyPr>
          <a:lstStyle/>
          <a:p>
            <a:r>
              <a:rPr lang="pt-PT" b="1" dirty="0">
                <a:solidFill>
                  <a:srgbClr val="1509D3"/>
                </a:solidFill>
              </a:rPr>
              <a:t>OTL- LD</a:t>
            </a:r>
            <a:r>
              <a:rPr lang="pt-PT" sz="2000" b="1" dirty="0">
                <a:solidFill>
                  <a:srgbClr val="1509D3"/>
                </a:solidFill>
              </a:rPr>
              <a:t> </a:t>
            </a:r>
            <a:r>
              <a:rPr lang="pt-PT" sz="4900" b="1" dirty="0">
                <a:solidFill>
                  <a:srgbClr val="1509D3"/>
                </a:solidFill>
              </a:rPr>
              <a:t>| </a:t>
            </a:r>
            <a:r>
              <a:rPr lang="pt-PT" sz="3100" b="1" dirty="0">
                <a:solidFill>
                  <a:srgbClr val="1509D3"/>
                </a:solidFill>
              </a:rPr>
              <a:t>C</a:t>
            </a:r>
            <a:r>
              <a:rPr lang="pt-PT" sz="2000" b="1" dirty="0">
                <a:solidFill>
                  <a:srgbClr val="1509D3"/>
                </a:solidFill>
              </a:rPr>
              <a:t>ritérios para </a:t>
            </a:r>
            <a:r>
              <a:rPr lang="pt-PT" sz="3100" b="1" dirty="0">
                <a:solidFill>
                  <a:srgbClr val="1509D3"/>
                </a:solidFill>
              </a:rPr>
              <a:t>A</a:t>
            </a:r>
            <a:r>
              <a:rPr lang="pt-PT" sz="2000" b="1" dirty="0">
                <a:solidFill>
                  <a:srgbClr val="1509D3"/>
                </a:solidFill>
              </a:rPr>
              <a:t>provação de </a:t>
            </a:r>
            <a:r>
              <a:rPr lang="pt-PT" sz="3100" b="1" dirty="0">
                <a:solidFill>
                  <a:srgbClr val="1509D3"/>
                </a:solidFill>
              </a:rPr>
              <a:t>P</a:t>
            </a:r>
            <a:r>
              <a:rPr lang="pt-PT" sz="2000" b="1" dirty="0">
                <a:solidFill>
                  <a:srgbClr val="1509D3"/>
                </a:solidFill>
              </a:rPr>
              <a:t>rojetos</a:t>
            </a:r>
            <a:endParaRPr lang="pt-PT" b="1" dirty="0">
              <a:solidFill>
                <a:srgbClr val="1509D3"/>
              </a:solidFill>
            </a:endParaRP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AC5686B8-86EB-4BC5-A010-3F8A01B67630}"/>
              </a:ext>
            </a:extLst>
          </p:cNvPr>
          <p:cNvSpPr txBox="1">
            <a:spLocks/>
          </p:cNvSpPr>
          <p:nvPr/>
        </p:nvSpPr>
        <p:spPr>
          <a:xfrm>
            <a:off x="641097" y="1463040"/>
            <a:ext cx="11119494" cy="49658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pt-PT" sz="9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Duração do projeto (diária e total)</a:t>
            </a:r>
            <a:endParaRPr lang="pt-PT" sz="9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10000"/>
              </a:lnSpc>
            </a:pPr>
            <a:r>
              <a:rPr lang="pt-PT" sz="5900" b="1" dirty="0">
                <a:solidFill>
                  <a:srgbClr val="2600DD"/>
                </a:solidFill>
              </a:rPr>
              <a:t>Critério aferido automaticamente pela Plataforma</a:t>
            </a:r>
          </a:p>
          <a:p>
            <a:pPr algn="r">
              <a:lnSpc>
                <a:spcPct val="110000"/>
              </a:lnSpc>
            </a:pPr>
            <a:endParaRPr lang="pt-PT" sz="3700" b="1" dirty="0">
              <a:solidFill>
                <a:srgbClr val="2600DD"/>
              </a:solidFill>
            </a:endParaRPr>
          </a:p>
          <a:p>
            <a:pPr algn="r">
              <a:lnSpc>
                <a:spcPct val="110000"/>
              </a:lnSpc>
            </a:pPr>
            <a:endParaRPr lang="pt-PT" sz="5900" b="1" dirty="0">
              <a:solidFill>
                <a:srgbClr val="2600DD"/>
              </a:solidFill>
            </a:endParaRPr>
          </a:p>
          <a:p>
            <a:pPr algn="r">
              <a:lnSpc>
                <a:spcPct val="110000"/>
              </a:lnSpc>
            </a:pPr>
            <a:endParaRPr lang="pt-PT" sz="5900" b="1" dirty="0"/>
          </a:p>
          <a:p>
            <a:pPr>
              <a:lnSpc>
                <a:spcPct val="110000"/>
              </a:lnSpc>
            </a:pPr>
            <a:endParaRPr lang="pt-PT" sz="11200" b="1" dirty="0"/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pt-PT" sz="9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Relevância do projeto para a comunidade local</a:t>
            </a:r>
            <a:endParaRPr lang="pt-PT" sz="9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57250" indent="-85725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pt-PT" sz="8600" b="1" dirty="0"/>
          </a:p>
          <a:p>
            <a:pPr algn="r">
              <a:lnSpc>
                <a:spcPct val="110000"/>
              </a:lnSpc>
            </a:pPr>
            <a:r>
              <a:rPr lang="pt-PT" sz="6400" b="1" dirty="0">
                <a:solidFill>
                  <a:srgbClr val="2600DD"/>
                </a:solidFill>
              </a:rPr>
              <a:t>Critério avaliado pela Direção Regional da área geográfica onde se realiza o projeto</a:t>
            </a:r>
            <a:endParaRPr lang="pt-PT" sz="6400" b="1" dirty="0"/>
          </a:p>
          <a:p>
            <a:pPr marL="857250" indent="-85725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pt-PT" sz="8600" b="1" dirty="0"/>
          </a:p>
          <a:p>
            <a:pPr marL="685800" indent="-685800">
              <a:buFont typeface="Arial" panose="020B0604020202020204" pitchFamily="34" charset="0"/>
              <a:buChar char="•"/>
            </a:pPr>
            <a:endParaRPr lang="pt-PT" sz="3300" dirty="0">
              <a:solidFill>
                <a:srgbClr val="040DCC"/>
              </a:solidFill>
              <a:effectLst/>
              <a:latin typeface="Times New Roman" panose="02020603050405020304" pitchFamily="18" charset="0"/>
            </a:endParaRPr>
          </a:p>
          <a:p>
            <a:br>
              <a:rPr lang="pt-PT" sz="3300" dirty="0">
                <a:latin typeface="Times New Roman" panose="02020603050405020304" pitchFamily="18" charset="0"/>
              </a:rPr>
            </a:br>
            <a:endParaRPr lang="pt-PT" sz="3300" dirty="0">
              <a:latin typeface="Times New Roman" panose="02020603050405020304" pitchFamily="18" charset="0"/>
            </a:endParaRPr>
          </a:p>
        </p:txBody>
      </p:sp>
      <p:pic>
        <p:nvPicPr>
          <p:cNvPr id="5" name="Gráfico 4" descr="Alfaiate e ajustes com preenchimento sólido">
            <a:extLst>
              <a:ext uri="{FF2B5EF4-FFF2-40B4-BE49-F238E27FC236}">
                <a16:creationId xmlns:a16="http://schemas.microsoft.com/office/drawing/2014/main" id="{910D32D6-7034-46C9-BD4F-8ABA0BDC4D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12662" y="896645"/>
            <a:ext cx="1509863" cy="1509863"/>
          </a:xfrm>
          <a:prstGeom prst="rect">
            <a:avLst/>
          </a:prstGeom>
        </p:spPr>
      </p:pic>
      <p:pic>
        <p:nvPicPr>
          <p:cNvPr id="6" name="Picture 14">
            <a:extLst>
              <a:ext uri="{FF2B5EF4-FFF2-40B4-BE49-F238E27FC236}">
                <a16:creationId xmlns:a16="http://schemas.microsoft.com/office/drawing/2014/main" id="{BA46F173-7C41-49C4-867E-8E307CEA96B4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9575" y="5880295"/>
            <a:ext cx="675330" cy="9916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50889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8DDA45-7FA5-4433-B37F-66F3AB865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5034" y="158579"/>
            <a:ext cx="10515600" cy="549274"/>
          </a:xfrm>
        </p:spPr>
        <p:txBody>
          <a:bodyPr>
            <a:normAutofit fontScale="90000"/>
          </a:bodyPr>
          <a:lstStyle/>
          <a:p>
            <a:r>
              <a:rPr lang="pt-PT" b="1" dirty="0">
                <a:solidFill>
                  <a:srgbClr val="1509D3"/>
                </a:solidFill>
              </a:rPr>
              <a:t>OTL - LD</a:t>
            </a:r>
            <a:r>
              <a:rPr lang="pt-PT" sz="2000" b="1" dirty="0">
                <a:solidFill>
                  <a:srgbClr val="1509D3"/>
                </a:solidFill>
              </a:rPr>
              <a:t> </a:t>
            </a:r>
            <a:r>
              <a:rPr lang="pt-PT" sz="4900" b="1" dirty="0">
                <a:solidFill>
                  <a:srgbClr val="1509D3"/>
                </a:solidFill>
              </a:rPr>
              <a:t>| </a:t>
            </a:r>
            <a:r>
              <a:rPr lang="pt-PT" sz="3100" b="1" dirty="0">
                <a:solidFill>
                  <a:srgbClr val="1509D3"/>
                </a:solidFill>
              </a:rPr>
              <a:t>P</a:t>
            </a:r>
            <a:r>
              <a:rPr lang="pt-PT" sz="2000" b="1" dirty="0">
                <a:solidFill>
                  <a:srgbClr val="1509D3"/>
                </a:solidFill>
              </a:rPr>
              <a:t>rocedimentos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054AB7AA-8B93-46B3-8B8F-C8231EBBBAE1}"/>
              </a:ext>
            </a:extLst>
          </p:cNvPr>
          <p:cNvSpPr txBox="1">
            <a:spLocks/>
          </p:cNvSpPr>
          <p:nvPr/>
        </p:nvSpPr>
        <p:spPr>
          <a:xfrm>
            <a:off x="1253446" y="1402671"/>
            <a:ext cx="9729627" cy="44776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PT" sz="2000" b="1" dirty="0">
              <a:solidFill>
                <a:srgbClr val="2600DD"/>
              </a:solidFill>
              <a:latin typeface="+mn-lt"/>
            </a:endParaRPr>
          </a:p>
          <a:p>
            <a:endParaRPr lang="pt-PT" sz="2000" b="1" dirty="0">
              <a:solidFill>
                <a:srgbClr val="2600DD"/>
              </a:solidFill>
              <a:latin typeface="+mn-lt"/>
            </a:endParaRPr>
          </a:p>
          <a:p>
            <a:endParaRPr lang="pt-PT" sz="2000" b="1" dirty="0">
              <a:solidFill>
                <a:srgbClr val="2600DD"/>
              </a:solidFill>
              <a:latin typeface="+mn-lt"/>
            </a:endParaRPr>
          </a:p>
          <a:p>
            <a:endParaRPr lang="pt-PT" sz="2000" b="1" dirty="0">
              <a:solidFill>
                <a:srgbClr val="2600DD"/>
              </a:solidFill>
              <a:latin typeface="+mn-lt"/>
            </a:endParaRPr>
          </a:p>
          <a:p>
            <a:endParaRPr lang="pt-PT" sz="2000" b="1" dirty="0">
              <a:solidFill>
                <a:srgbClr val="2600DD"/>
              </a:solidFill>
              <a:latin typeface="+mn-lt"/>
            </a:endParaRPr>
          </a:p>
          <a:p>
            <a:endParaRPr lang="pt-PT" sz="2000" b="1" dirty="0">
              <a:solidFill>
                <a:srgbClr val="2600DD"/>
              </a:solidFill>
              <a:latin typeface="+mn-lt"/>
            </a:endParaRPr>
          </a:p>
          <a:p>
            <a:r>
              <a:rPr lang="pt-PT" sz="2000" b="1" dirty="0">
                <a:solidFill>
                  <a:srgbClr val="2600DD"/>
                </a:solidFill>
                <a:latin typeface="+mn-lt"/>
              </a:rPr>
              <a:t>Manutenção</a:t>
            </a:r>
            <a:r>
              <a:rPr lang="pt-PT" sz="2000" b="1" dirty="0">
                <a:solidFill>
                  <a:srgbClr val="2600DD"/>
                </a:solidFill>
                <a:effectLst/>
                <a:latin typeface="+mn-lt"/>
              </a:rPr>
              <a:t> do valor da bolsa</a:t>
            </a:r>
            <a:r>
              <a:rPr lang="pt-PT" sz="2000" b="1" dirty="0">
                <a:effectLst/>
                <a:latin typeface="+mn-lt"/>
              </a:rPr>
              <a:t> </a:t>
            </a:r>
            <a:r>
              <a:rPr lang="pt-PT" sz="2000" b="1" dirty="0">
                <a:solidFill>
                  <a:srgbClr val="2600DD"/>
                </a:solidFill>
                <a:effectLst/>
                <a:latin typeface="+mn-lt"/>
              </a:rPr>
              <a:t>horária </a:t>
            </a:r>
            <a:r>
              <a:rPr lang="pt-PT" sz="2000" b="1" dirty="0">
                <a:effectLst/>
                <a:latin typeface="+mn-lt"/>
              </a:rPr>
              <a:t>dos jovens </a:t>
            </a:r>
            <a:r>
              <a:rPr lang="pt-PT" sz="2000" b="1" dirty="0">
                <a:latin typeface="+mn-lt"/>
              </a:rPr>
              <a:t>dinamizado</a:t>
            </a:r>
            <a:r>
              <a:rPr lang="pt-PT" sz="2000" b="1" dirty="0">
                <a:effectLst/>
                <a:latin typeface="+mn-lt"/>
              </a:rPr>
              <a:t>res, para </a:t>
            </a:r>
            <a:r>
              <a:rPr lang="pt-PT" sz="2000" b="1" dirty="0">
                <a:solidFill>
                  <a:srgbClr val="2600DD"/>
                </a:solidFill>
                <a:effectLst/>
                <a:latin typeface="+mn-lt"/>
              </a:rPr>
              <a:t>2,50 euros</a:t>
            </a:r>
            <a:r>
              <a:rPr lang="pt-PT" sz="2000" b="1" dirty="0">
                <a:latin typeface="+mn-lt"/>
              </a:rPr>
              <a:t>;</a:t>
            </a:r>
          </a:p>
          <a:p>
            <a:endParaRPr lang="pt-PT" sz="2000" b="1" dirty="0">
              <a:latin typeface="+mn-lt"/>
            </a:endParaRPr>
          </a:p>
          <a:p>
            <a:r>
              <a:rPr lang="pt-PT" sz="2000" b="1" dirty="0">
                <a:latin typeface="+mn-lt"/>
              </a:rPr>
              <a:t>mínimo 264 horas = </a:t>
            </a:r>
            <a:r>
              <a:rPr lang="pt-PT" sz="2000" b="1" dirty="0">
                <a:solidFill>
                  <a:srgbClr val="2600DD"/>
                </a:solidFill>
                <a:latin typeface="+mn-lt"/>
              </a:rPr>
              <a:t>660,00 euros </a:t>
            </a:r>
            <a:r>
              <a:rPr lang="pt-PT" sz="2000" b="1" dirty="0">
                <a:latin typeface="+mn-lt"/>
              </a:rPr>
              <a:t>| máximo 396 horas = </a:t>
            </a:r>
            <a:r>
              <a:rPr lang="pt-PT" sz="2000" b="1" dirty="0">
                <a:solidFill>
                  <a:srgbClr val="2600DD"/>
                </a:solidFill>
                <a:latin typeface="+mn-lt"/>
              </a:rPr>
              <a:t>990,00 euros</a:t>
            </a:r>
          </a:p>
          <a:p>
            <a:endParaRPr lang="pt-PT" sz="2000" b="1" dirty="0">
              <a:solidFill>
                <a:srgbClr val="2600DD"/>
              </a:solidFill>
              <a:latin typeface="+mn-lt"/>
            </a:endParaRPr>
          </a:p>
          <a:p>
            <a:endParaRPr lang="pt-PT" sz="2000" b="1" dirty="0">
              <a:latin typeface="+mn-lt"/>
            </a:endParaRPr>
          </a:p>
          <a:p>
            <a:endParaRPr lang="pt-PT" sz="2000" b="1" dirty="0">
              <a:latin typeface="+mn-lt"/>
            </a:endParaRPr>
          </a:p>
          <a:p>
            <a:r>
              <a:rPr lang="pt-PT" sz="2000" b="1" dirty="0">
                <a:latin typeface="+mn-lt"/>
              </a:rPr>
              <a:t>Seleção de uma </a:t>
            </a:r>
            <a:r>
              <a:rPr lang="pt-PT" sz="2000" b="1" dirty="0">
                <a:solidFill>
                  <a:srgbClr val="1509D3"/>
                </a:solidFill>
                <a:latin typeface="+mn-lt"/>
              </a:rPr>
              <a:t>única área de Intervenção </a:t>
            </a:r>
            <a:r>
              <a:rPr lang="pt-PT" sz="2000" b="1" dirty="0">
                <a:latin typeface="+mn-lt"/>
              </a:rPr>
              <a:t>por projeto;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PT" sz="2000" b="1" dirty="0">
              <a:latin typeface="+mn-lt"/>
            </a:endParaRPr>
          </a:p>
          <a:p>
            <a:r>
              <a:rPr lang="pt-PT" sz="2000" b="1" dirty="0">
                <a:latin typeface="+mn-lt"/>
              </a:rPr>
              <a:t>Período de realização de: </a:t>
            </a:r>
            <a:r>
              <a:rPr lang="pt-PT" sz="2000" b="1" dirty="0">
                <a:solidFill>
                  <a:srgbClr val="1509D3"/>
                </a:solidFill>
                <a:latin typeface="+mn-lt"/>
              </a:rPr>
              <a:t> abril a 30 de novembro de cada ano.</a:t>
            </a:r>
          </a:p>
          <a:p>
            <a:endParaRPr lang="pt-PT" sz="2000" b="1" dirty="0">
              <a:solidFill>
                <a:srgbClr val="1509D3"/>
              </a:solidFill>
            </a:endParaRPr>
          </a:p>
          <a:p>
            <a:endParaRPr lang="pt-PT" sz="3200" b="1" dirty="0">
              <a:solidFill>
                <a:srgbClr val="1509D3"/>
              </a:solidFill>
            </a:endParaRPr>
          </a:p>
          <a:p>
            <a:endParaRPr lang="pt-PT" sz="3200" b="1" dirty="0">
              <a:solidFill>
                <a:srgbClr val="1509D3"/>
              </a:solidFill>
            </a:endParaRPr>
          </a:p>
        </p:txBody>
      </p:sp>
      <p:pic>
        <p:nvPicPr>
          <p:cNvPr id="4" name="Gráfico 3" descr="Gesto de premir botão com preenchimento sólido">
            <a:extLst>
              <a:ext uri="{FF2B5EF4-FFF2-40B4-BE49-F238E27FC236}">
                <a16:creationId xmlns:a16="http://schemas.microsoft.com/office/drawing/2014/main" id="{BE4832F2-3EB6-4A1C-80F3-0B16E35AB3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44844" y="3850241"/>
            <a:ext cx="914400" cy="914400"/>
          </a:xfrm>
          <a:prstGeom prst="rect">
            <a:avLst/>
          </a:prstGeom>
        </p:spPr>
      </p:pic>
      <p:pic>
        <p:nvPicPr>
          <p:cNvPr id="5" name="Picture 14">
            <a:extLst>
              <a:ext uri="{FF2B5EF4-FFF2-40B4-BE49-F238E27FC236}">
                <a16:creationId xmlns:a16="http://schemas.microsoft.com/office/drawing/2014/main" id="{59F1A2A0-1552-4CF7-B334-FEB03C4DD5B0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9575" y="5880295"/>
            <a:ext cx="675330" cy="9916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144675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8DDA45-7FA5-4433-B37F-66F3AB865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5034" y="158579"/>
            <a:ext cx="10515600" cy="549274"/>
          </a:xfrm>
        </p:spPr>
        <p:txBody>
          <a:bodyPr>
            <a:normAutofit fontScale="90000"/>
          </a:bodyPr>
          <a:lstStyle/>
          <a:p>
            <a:r>
              <a:rPr lang="pt-PT" b="1" dirty="0">
                <a:solidFill>
                  <a:srgbClr val="1509D3"/>
                </a:solidFill>
              </a:rPr>
              <a:t>OTL</a:t>
            </a:r>
            <a:r>
              <a:rPr lang="pt-PT" sz="4900" b="1" dirty="0">
                <a:solidFill>
                  <a:srgbClr val="1509D3"/>
                </a:solidFill>
              </a:rPr>
              <a:t>| </a:t>
            </a:r>
            <a:r>
              <a:rPr lang="pt-PT" sz="3100" b="1" dirty="0">
                <a:solidFill>
                  <a:srgbClr val="1509D3"/>
                </a:solidFill>
              </a:rPr>
              <a:t>P</a:t>
            </a:r>
            <a:r>
              <a:rPr lang="pt-PT" sz="2000" b="1" dirty="0">
                <a:solidFill>
                  <a:srgbClr val="1509D3"/>
                </a:solidFill>
              </a:rPr>
              <a:t>ara a elaboração de um projeto as entidades devem: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054AB7AA-8B93-46B3-8B8F-C8231EBBBAE1}"/>
              </a:ext>
            </a:extLst>
          </p:cNvPr>
          <p:cNvSpPr txBox="1">
            <a:spLocks/>
          </p:cNvSpPr>
          <p:nvPr/>
        </p:nvSpPr>
        <p:spPr>
          <a:xfrm>
            <a:off x="1226133" y="1191801"/>
            <a:ext cx="10323442" cy="5137079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PT" sz="1800" b="1" dirty="0"/>
          </a:p>
          <a:p>
            <a:endParaRPr lang="pt-PT" sz="1800" b="1" dirty="0">
              <a:effectLst/>
            </a:endParaRPr>
          </a:p>
          <a:p>
            <a:endParaRPr lang="pt-PT" sz="1800" b="1" dirty="0"/>
          </a:p>
          <a:p>
            <a:endParaRPr lang="pt-PT" sz="1800" b="1" dirty="0">
              <a:effectLst/>
            </a:endParaRPr>
          </a:p>
          <a:p>
            <a:endParaRPr lang="pt-PT" sz="1800" b="1" dirty="0"/>
          </a:p>
          <a:p>
            <a:r>
              <a:rPr lang="pt-PT" sz="1800" b="1" dirty="0">
                <a:effectLst/>
              </a:rPr>
              <a:t>•</a:t>
            </a:r>
            <a:r>
              <a:rPr lang="pt-PT" sz="1800" b="1" dirty="0"/>
              <a:t>Identificar </a:t>
            </a:r>
            <a:r>
              <a:rPr lang="pt-PT" sz="1800" b="1" dirty="0">
                <a:solidFill>
                  <a:srgbClr val="2600DD"/>
                </a:solidFill>
              </a:rPr>
              <a:t>a área de intervenção</a:t>
            </a:r>
            <a:r>
              <a:rPr lang="pt-PT" sz="1800" b="1" dirty="0"/>
              <a:t>;</a:t>
            </a:r>
            <a:br>
              <a:rPr lang="pt-PT" sz="1800" dirty="0">
                <a:effectLst/>
              </a:rPr>
            </a:br>
            <a:br>
              <a:rPr lang="pt-PT" sz="1800" dirty="0">
                <a:effectLst/>
              </a:rPr>
            </a:br>
            <a:r>
              <a:rPr lang="pt-PT" sz="1800" dirty="0">
                <a:effectLst/>
              </a:rPr>
              <a:t>•</a:t>
            </a:r>
            <a:r>
              <a:rPr lang="pt-PT" sz="1800" b="1" dirty="0"/>
              <a:t>Definir os </a:t>
            </a:r>
            <a:r>
              <a:rPr lang="pt-PT" sz="1800" b="1" dirty="0">
                <a:solidFill>
                  <a:srgbClr val="1509D3"/>
                </a:solidFill>
              </a:rPr>
              <a:t>objetivos</a:t>
            </a:r>
            <a:r>
              <a:rPr lang="pt-PT" sz="1800" b="1" dirty="0"/>
              <a:t> de acordo com a área de intervenção;</a:t>
            </a:r>
            <a:br>
              <a:rPr lang="pt-PT" sz="1800" b="1" dirty="0"/>
            </a:br>
            <a:br>
              <a:rPr lang="pt-PT" sz="1800" dirty="0">
                <a:effectLst/>
              </a:rPr>
            </a:br>
            <a:r>
              <a:rPr lang="pt-PT" sz="1800" dirty="0">
                <a:effectLst/>
              </a:rPr>
              <a:t>•</a:t>
            </a:r>
            <a:r>
              <a:rPr lang="pt-PT" sz="1800" b="1" dirty="0"/>
              <a:t>Contextualizar o projeto - </a:t>
            </a:r>
            <a:r>
              <a:rPr lang="pt-PT" sz="1800" b="1" dirty="0">
                <a:solidFill>
                  <a:srgbClr val="1509D3"/>
                </a:solidFill>
              </a:rPr>
              <a:t>Descrição</a:t>
            </a:r>
            <a:r>
              <a:rPr lang="pt-PT" sz="1800" b="1" dirty="0">
                <a:effectLst/>
              </a:rPr>
              <a:t>;</a:t>
            </a:r>
            <a:br>
              <a:rPr lang="pt-PT" sz="1800" b="1" dirty="0">
                <a:effectLst/>
              </a:rPr>
            </a:br>
            <a:br>
              <a:rPr lang="pt-PT" sz="1800" dirty="0">
                <a:effectLst/>
              </a:rPr>
            </a:br>
            <a:r>
              <a:rPr lang="pt-PT" sz="1800" dirty="0">
                <a:effectLst/>
              </a:rPr>
              <a:t>•</a:t>
            </a:r>
            <a:r>
              <a:rPr lang="pt-PT" sz="1800" b="1" dirty="0">
                <a:effectLst/>
              </a:rPr>
              <a:t>Descrever o </a:t>
            </a:r>
            <a:r>
              <a:rPr lang="pt-PT" sz="1800" b="1" dirty="0">
                <a:solidFill>
                  <a:srgbClr val="1509D3"/>
                </a:solidFill>
                <a:effectLst/>
              </a:rPr>
              <a:t>Impacto</a:t>
            </a:r>
            <a:r>
              <a:rPr lang="pt-PT" sz="1800" b="1" dirty="0">
                <a:solidFill>
                  <a:srgbClr val="1509D3"/>
                </a:solidFill>
              </a:rPr>
              <a:t> </a:t>
            </a:r>
            <a:r>
              <a:rPr lang="pt-PT" sz="1800" b="1" dirty="0"/>
              <a:t>do projeto;</a:t>
            </a:r>
            <a:br>
              <a:rPr lang="pt-PT" sz="1800" b="1" dirty="0">
                <a:effectLst/>
              </a:rPr>
            </a:br>
            <a:br>
              <a:rPr lang="pt-PT" sz="1800" b="1" dirty="0">
                <a:effectLst/>
              </a:rPr>
            </a:br>
            <a:r>
              <a:rPr lang="pt-PT" sz="1800" dirty="0">
                <a:effectLst/>
              </a:rPr>
              <a:t>•</a:t>
            </a:r>
            <a:r>
              <a:rPr lang="pt-PT" sz="1800" b="1" dirty="0">
                <a:effectLst/>
              </a:rPr>
              <a:t>Definir o</a:t>
            </a:r>
            <a:r>
              <a:rPr lang="pt-PT" sz="1800" b="1" dirty="0"/>
              <a:t> </a:t>
            </a:r>
            <a:r>
              <a:rPr lang="pt-PT" sz="1800" b="1" dirty="0">
                <a:effectLst/>
              </a:rPr>
              <a:t>número de participantes (no caso do OTL – CD);</a:t>
            </a:r>
            <a:br>
              <a:rPr lang="pt-PT" sz="1800" b="1" dirty="0">
                <a:effectLst/>
              </a:rPr>
            </a:br>
            <a:br>
              <a:rPr lang="pt-PT" sz="1800" b="1" dirty="0">
                <a:effectLst/>
              </a:rPr>
            </a:br>
            <a:r>
              <a:rPr lang="pt-PT" sz="1800" dirty="0">
                <a:effectLst/>
              </a:rPr>
              <a:t>•</a:t>
            </a:r>
            <a:r>
              <a:rPr lang="pt-PT" sz="1800" b="1" dirty="0">
                <a:effectLst/>
              </a:rPr>
              <a:t>Definir as datas de realização;</a:t>
            </a:r>
            <a:br>
              <a:rPr lang="pt-PT" sz="1800" b="1" dirty="0">
                <a:solidFill>
                  <a:srgbClr val="2600DD"/>
                </a:solidFill>
                <a:effectLst/>
              </a:rPr>
            </a:br>
            <a:br>
              <a:rPr lang="pt-PT" sz="1800" dirty="0">
                <a:effectLst/>
              </a:rPr>
            </a:br>
            <a:r>
              <a:rPr lang="pt-PT" sz="1800" dirty="0">
                <a:effectLst/>
              </a:rPr>
              <a:t>•</a:t>
            </a:r>
            <a:r>
              <a:rPr lang="pt-PT" sz="1800" b="1" dirty="0"/>
              <a:t>Aplicar as metodologias de trabalho através da </a:t>
            </a:r>
            <a:r>
              <a:rPr lang="pt-PT" sz="1800" b="1" dirty="0">
                <a:solidFill>
                  <a:srgbClr val="1509D3"/>
                </a:solidFill>
              </a:rPr>
              <a:t>educação não-formal </a:t>
            </a:r>
            <a:r>
              <a:rPr lang="pt-PT" sz="1800" b="1" dirty="0"/>
              <a:t>(no caso do OTL CD ter em atenção a vertente selecionada: Intervenção sociocultural e técnico-científica ou Formativa);</a:t>
            </a:r>
            <a:br>
              <a:rPr lang="pt-PT" sz="1800" b="1" dirty="0">
                <a:effectLst/>
              </a:rPr>
            </a:br>
            <a:br>
              <a:rPr lang="pt-PT" sz="1800" b="1" dirty="0">
                <a:solidFill>
                  <a:srgbClr val="1509D3"/>
                </a:solidFill>
                <a:effectLst/>
              </a:rPr>
            </a:br>
            <a:r>
              <a:rPr lang="pt-PT" sz="1800" dirty="0"/>
              <a:t>•</a:t>
            </a:r>
            <a:r>
              <a:rPr lang="pt-PT" sz="1800" b="1" dirty="0"/>
              <a:t>Definir as metodologias de avaliação do projeto</a:t>
            </a:r>
            <a:r>
              <a:rPr lang="pt-PT" sz="1800" b="1" dirty="0">
                <a:solidFill>
                  <a:srgbClr val="2600DD"/>
                </a:solidFill>
              </a:rPr>
              <a:t>.</a:t>
            </a:r>
          </a:p>
          <a:p>
            <a:endParaRPr lang="pt-PT" sz="1600" b="1" dirty="0">
              <a:solidFill>
                <a:srgbClr val="2600DD"/>
              </a:solidFill>
            </a:endParaRPr>
          </a:p>
          <a:p>
            <a:endParaRPr lang="pt-PT" sz="1600" b="1" dirty="0">
              <a:solidFill>
                <a:srgbClr val="2600DD"/>
              </a:solidFill>
            </a:endParaRPr>
          </a:p>
          <a:p>
            <a:endParaRPr lang="pt-PT" sz="1600" b="1" dirty="0">
              <a:solidFill>
                <a:srgbClr val="2600DD"/>
              </a:solidFill>
            </a:endParaRPr>
          </a:p>
          <a:p>
            <a:endParaRPr lang="pt-PT" sz="1600" b="1" dirty="0"/>
          </a:p>
        </p:txBody>
      </p:sp>
      <p:pic>
        <p:nvPicPr>
          <p:cNvPr id="8" name="Gráfico 7" descr="Ponto de interrogação com preenchimento sólido">
            <a:extLst>
              <a:ext uri="{FF2B5EF4-FFF2-40B4-BE49-F238E27FC236}">
                <a16:creationId xmlns:a16="http://schemas.microsoft.com/office/drawing/2014/main" id="{10376F89-7675-4C75-9636-B6C32F0FAF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62085" y="1882207"/>
            <a:ext cx="1257123" cy="1257123"/>
          </a:xfrm>
          <a:prstGeom prst="rect">
            <a:avLst/>
          </a:prstGeom>
        </p:spPr>
      </p:pic>
      <p:pic>
        <p:nvPicPr>
          <p:cNvPr id="5" name="Picture 14">
            <a:extLst>
              <a:ext uri="{FF2B5EF4-FFF2-40B4-BE49-F238E27FC236}">
                <a16:creationId xmlns:a16="http://schemas.microsoft.com/office/drawing/2014/main" id="{B2D1E105-9132-4A21-AAD5-4FF20462E9B8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9575" y="5880295"/>
            <a:ext cx="675330" cy="9916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337511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A6D3A6-D8B1-4E3E-A549-C1E34A9EC9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44621"/>
            <a:ext cx="12192000" cy="758514"/>
          </a:xfrm>
        </p:spPr>
        <p:txBody>
          <a:bodyPr>
            <a:noAutofit/>
          </a:bodyPr>
          <a:lstStyle/>
          <a:p>
            <a:r>
              <a:rPr lang="pt-PT" sz="1800" dirty="0">
                <a:hlinkClick r:id="rId2"/>
              </a:rPr>
              <a:t>https://content.gulbenkian.pt/wp-content/uploads/sites/42/2018/09/05100948/Desenhar-Projetos_Cidadaos_Ativos_2018.pdf</a:t>
            </a:r>
            <a:endParaRPr lang="pt-PT" sz="1800" dirty="0"/>
          </a:p>
        </p:txBody>
      </p:sp>
      <p:pic>
        <p:nvPicPr>
          <p:cNvPr id="5" name="Marcador de Posição de Conteúdo 4">
            <a:extLst>
              <a:ext uri="{FF2B5EF4-FFF2-40B4-BE49-F238E27FC236}">
                <a16:creationId xmlns:a16="http://schemas.microsoft.com/office/drawing/2014/main" id="{56C4573C-84BB-407A-8E79-1D28262566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9587" t="27294" r="10617" b="8436"/>
          <a:stretch/>
        </p:blipFill>
        <p:spPr>
          <a:xfrm>
            <a:off x="894471" y="1433764"/>
            <a:ext cx="9993923" cy="4525678"/>
          </a:xfr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75DA4754-AC3B-4EF1-A542-C27C47F5CE6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231" t="44040" r="10346" b="31538"/>
          <a:stretch/>
        </p:blipFill>
        <p:spPr>
          <a:xfrm>
            <a:off x="3050047" y="6102737"/>
            <a:ext cx="5682769" cy="729572"/>
          </a:xfrm>
          <a:prstGeom prst="rect">
            <a:avLst/>
          </a:prstGeom>
        </p:spPr>
      </p:pic>
      <p:sp>
        <p:nvSpPr>
          <p:cNvPr id="9" name="Título 1">
            <a:extLst>
              <a:ext uri="{FF2B5EF4-FFF2-40B4-BE49-F238E27FC236}">
                <a16:creationId xmlns:a16="http://schemas.microsoft.com/office/drawing/2014/main" id="{4A370040-5E94-4BD3-B1A3-414B3FC0A9ED}"/>
              </a:ext>
            </a:extLst>
          </p:cNvPr>
          <p:cNvSpPr txBox="1">
            <a:spLocks/>
          </p:cNvSpPr>
          <p:nvPr/>
        </p:nvSpPr>
        <p:spPr>
          <a:xfrm>
            <a:off x="145212" y="25691"/>
            <a:ext cx="10515600" cy="5492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b="1">
                <a:solidFill>
                  <a:srgbClr val="1509D3"/>
                </a:solidFill>
              </a:rPr>
              <a:t>OTL</a:t>
            </a:r>
            <a:r>
              <a:rPr lang="pt-PT" sz="4900" b="1">
                <a:solidFill>
                  <a:srgbClr val="1509D3"/>
                </a:solidFill>
              </a:rPr>
              <a:t>| </a:t>
            </a:r>
            <a:r>
              <a:rPr lang="pt-PT" sz="3100" b="1">
                <a:solidFill>
                  <a:srgbClr val="1509D3"/>
                </a:solidFill>
              </a:rPr>
              <a:t>P</a:t>
            </a:r>
            <a:r>
              <a:rPr lang="pt-PT" sz="2000" b="1">
                <a:solidFill>
                  <a:srgbClr val="1509D3"/>
                </a:solidFill>
              </a:rPr>
              <a:t>ara a elaboração de um projeto as entidades devem:</a:t>
            </a:r>
            <a:endParaRPr lang="pt-PT" sz="2000" b="1" dirty="0">
              <a:solidFill>
                <a:srgbClr val="1509D3"/>
              </a:solidFill>
            </a:endParaRPr>
          </a:p>
        </p:txBody>
      </p:sp>
      <p:pic>
        <p:nvPicPr>
          <p:cNvPr id="10" name="Picture 14">
            <a:extLst>
              <a:ext uri="{FF2B5EF4-FFF2-40B4-BE49-F238E27FC236}">
                <a16:creationId xmlns:a16="http://schemas.microsoft.com/office/drawing/2014/main" id="{C93E1BB1-0B56-44E6-AF12-2939565CB222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9575" y="5880295"/>
            <a:ext cx="675330" cy="9916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704369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31B982-6998-48D3-87A6-CE2496771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268" y="827571"/>
            <a:ext cx="11675165" cy="1650586"/>
          </a:xfrm>
        </p:spPr>
        <p:txBody>
          <a:bodyPr>
            <a:normAutofit fontScale="90000"/>
          </a:bodyPr>
          <a:lstStyle/>
          <a:p>
            <a:r>
              <a:rPr lang="pt-PT" sz="1800" b="1" dirty="0"/>
              <a:t>As candidaturas são realizadas na plataforma dos programas</a:t>
            </a:r>
            <a:r>
              <a:rPr lang="pt-PT" sz="1800" b="1" dirty="0">
                <a:solidFill>
                  <a:srgbClr val="040DCC"/>
                </a:solidFill>
              </a:rPr>
              <a:t>: </a:t>
            </a:r>
            <a:br>
              <a:rPr lang="pt-PT" sz="1800" b="1" dirty="0">
                <a:solidFill>
                  <a:srgbClr val="040DCC"/>
                </a:solidFill>
              </a:rPr>
            </a:br>
            <a:br>
              <a:rPr lang="pt-PT" sz="1800" b="1" dirty="0">
                <a:solidFill>
                  <a:srgbClr val="040DCC"/>
                </a:solidFill>
              </a:rPr>
            </a:br>
            <a:r>
              <a:rPr lang="pt-PT" sz="1800" b="1" dirty="0">
                <a:solidFill>
                  <a:srgbClr val="040DCC"/>
                </a:solidFill>
              </a:rPr>
              <a:t> </a:t>
            </a:r>
            <a:r>
              <a:rPr lang="pt-PT" sz="2700" b="1" dirty="0">
                <a:solidFill>
                  <a:srgbClr val="040DCC"/>
                </a:solidFill>
              </a:rPr>
              <a:t>https://programasjuventude.ipdj.gov.pt/otl/long-candidature/</a:t>
            </a:r>
            <a:br>
              <a:rPr lang="pt-PT" sz="2700" b="1" dirty="0">
                <a:solidFill>
                  <a:srgbClr val="040DCC"/>
                </a:solidFill>
              </a:rPr>
            </a:br>
            <a:br>
              <a:rPr lang="pt-PT" sz="1800" b="1" dirty="0">
                <a:solidFill>
                  <a:srgbClr val="040DCC"/>
                </a:solidFill>
              </a:rPr>
            </a:br>
            <a:r>
              <a:rPr lang="pt-PT" sz="1800" dirty="0">
                <a:solidFill>
                  <a:srgbClr val="000000"/>
                </a:solidFill>
                <a:latin typeface="Calibri" panose="020F0502020204030204" pitchFamily="34" charset="0"/>
              </a:rPr>
              <a:t>As</a:t>
            </a:r>
            <a:r>
              <a:rPr lang="pt-P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entidades deverão estar previamente registadas no registo único do IPDJ, IP em </a:t>
            </a:r>
            <a:r>
              <a:rPr lang="pt-PT" sz="1800" b="1" i="0" u="none" strike="noStrike" baseline="0" dirty="0">
                <a:solidFill>
                  <a:srgbClr val="040DCC"/>
                </a:solidFill>
                <a:latin typeface="Calibri" panose="020F0502020204030204" pitchFamily="34" charset="0"/>
              </a:rPr>
              <a:t>https://bdu.ipdj.gov.pt/</a:t>
            </a:r>
            <a:br>
              <a:rPr lang="pt-P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endParaRPr lang="pt-PT" sz="3600" b="1" dirty="0">
              <a:solidFill>
                <a:srgbClr val="040DCC"/>
              </a:solidFill>
            </a:endParaRP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6E0BCC59-9AC4-49BA-93F2-8ECF0CC66DC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3879542" cy="8275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2000" b="1" dirty="0">
                <a:solidFill>
                  <a:srgbClr val="040DCC"/>
                </a:solidFill>
              </a:rPr>
              <a:t>Para realizar uma candidatura: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A0E075C6-323C-40C4-B6A8-4F52F89C8F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622" r="978" b="11571"/>
          <a:stretch/>
        </p:blipFill>
        <p:spPr>
          <a:xfrm>
            <a:off x="397567" y="2346153"/>
            <a:ext cx="8233865" cy="3684276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ACF2E95D-1FED-404D-82D2-E686E0BE1BE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3822" t="42629" r="9584" b="5365"/>
          <a:stretch/>
        </p:blipFill>
        <p:spPr>
          <a:xfrm>
            <a:off x="9490229" y="129119"/>
            <a:ext cx="2582503" cy="4519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5174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DBE764-3071-45F9-AF74-7C7C3D445D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06678" y="661183"/>
            <a:ext cx="11015529" cy="5501422"/>
          </a:xfrm>
        </p:spPr>
        <p:txBody>
          <a:bodyPr anchor="b">
            <a:normAutofit fontScale="90000"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br>
              <a:rPr lang="pt-PT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pt-PT" sz="27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PT" sz="27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Nos diferentes separadores é solicitada informação de forma simples</a:t>
            </a:r>
            <a:r>
              <a:rPr lang="pt-PT" sz="27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br>
              <a:rPr lang="pt-PT" sz="27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pt-PT" sz="27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t-PT" sz="27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pt-PT" sz="2700" dirty="0">
                <a:latin typeface="+mn-lt"/>
                <a:cs typeface="Times New Roman" panose="02020603050405020304" pitchFamily="18" charset="0"/>
              </a:rPr>
              <a:t>xistem alguns separadores, que iremos analisar, que requerem uma maior atenção no preenchimento; </a:t>
            </a:r>
            <a:br>
              <a:rPr lang="pt-PT" sz="2700" dirty="0">
                <a:latin typeface="+mn-lt"/>
                <a:cs typeface="Times New Roman" panose="02020603050405020304" pitchFamily="18" charset="0"/>
              </a:rPr>
            </a:br>
            <a:br>
              <a:rPr lang="pt-PT" sz="27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PT" sz="2700" dirty="0">
                <a:solidFill>
                  <a:srgbClr val="2600DD"/>
                </a:solidFill>
                <a:latin typeface="+mn-lt"/>
                <a:cs typeface="Times New Roman" panose="02020603050405020304" pitchFamily="18" charset="0"/>
              </a:rPr>
              <a:t>Não se esqueça de:</a:t>
            </a:r>
            <a:br>
              <a:rPr lang="pt-PT" sz="2700" dirty="0">
                <a:latin typeface="+mn-lt"/>
                <a:cs typeface="Times New Roman" panose="02020603050405020304" pitchFamily="18" charset="0"/>
              </a:rPr>
            </a:br>
            <a:br>
              <a:rPr lang="pt-PT" sz="2700" dirty="0">
                <a:latin typeface="+mn-lt"/>
                <a:cs typeface="Times New Roman" panose="02020603050405020304" pitchFamily="18" charset="0"/>
              </a:rPr>
            </a:br>
            <a:r>
              <a:rPr lang="pt-PT" sz="2700" dirty="0">
                <a:latin typeface="+mn-lt"/>
                <a:cs typeface="Times New Roman" panose="02020603050405020304" pitchFamily="18" charset="0"/>
              </a:rPr>
              <a:t>No decurso do preenchimento do formulário de candidatura ir carregando em:</a:t>
            </a:r>
            <a:br>
              <a:rPr lang="pt-PT" sz="24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pt-PT" sz="24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pt-PT" sz="2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pt-PT" sz="2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pt-PT" sz="2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pt-PT" sz="24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pt-PT" sz="2400" dirty="0">
              <a:latin typeface="+mn-lt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E5A8706-8C46-4E1F-B0A4-367BC95856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12768"/>
            <a:ext cx="4041911" cy="411253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pt-PT" sz="4500" b="1" dirty="0">
                <a:solidFill>
                  <a:srgbClr val="040DCC"/>
                </a:solidFill>
              </a:rPr>
              <a:t>F</a:t>
            </a:r>
            <a:r>
              <a:rPr lang="pt-PT" sz="2900" b="1" dirty="0">
                <a:solidFill>
                  <a:srgbClr val="040DCC"/>
                </a:solidFill>
              </a:rPr>
              <a:t>ormulário </a:t>
            </a:r>
            <a:r>
              <a:rPr lang="pt-PT" sz="4400" b="1" dirty="0">
                <a:solidFill>
                  <a:srgbClr val="040DCC"/>
                </a:solidFill>
              </a:rPr>
              <a:t> </a:t>
            </a:r>
            <a:r>
              <a:rPr lang="pt-PT" sz="2600" b="1" dirty="0">
                <a:solidFill>
                  <a:srgbClr val="040DCC"/>
                </a:solidFill>
              </a:rPr>
              <a:t>de</a:t>
            </a:r>
            <a:r>
              <a:rPr lang="pt-PT" sz="4400" b="1" dirty="0">
                <a:solidFill>
                  <a:srgbClr val="040DCC"/>
                </a:solidFill>
              </a:rPr>
              <a:t> C</a:t>
            </a:r>
            <a:r>
              <a:rPr lang="pt-PT" sz="2900" b="1" dirty="0">
                <a:solidFill>
                  <a:srgbClr val="040DCC"/>
                </a:solidFill>
              </a:rPr>
              <a:t>andidatura</a:t>
            </a:r>
          </a:p>
          <a:p>
            <a:pPr algn="l"/>
            <a:endParaRPr lang="pt-PT" sz="2900" b="1" dirty="0">
              <a:solidFill>
                <a:srgbClr val="040DCC"/>
              </a:solidFill>
            </a:endParaRPr>
          </a:p>
          <a:p>
            <a:pPr algn="l"/>
            <a:endParaRPr lang="pt-PT" sz="2900" b="1" dirty="0">
              <a:solidFill>
                <a:srgbClr val="040DCC"/>
              </a:solidFill>
            </a:endParaRPr>
          </a:p>
          <a:p>
            <a:pPr algn="l"/>
            <a:endParaRPr lang="pt-PT" sz="2900" b="1" dirty="0">
              <a:solidFill>
                <a:srgbClr val="040DCC"/>
              </a:solidFill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79164C2D-C494-4FB1-840E-B015A54F27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96938" y="1930192"/>
            <a:ext cx="1841152" cy="1841152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D2C25558-EED3-4B90-8C39-29772F2447F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039" t="71861" r="46636" b="16908"/>
          <a:stretch/>
        </p:blipFill>
        <p:spPr>
          <a:xfrm>
            <a:off x="1053570" y="4941579"/>
            <a:ext cx="5054462" cy="966852"/>
          </a:xfrm>
          <a:prstGeom prst="rect">
            <a:avLst/>
          </a:prstGeom>
        </p:spPr>
      </p:pic>
      <p:pic>
        <p:nvPicPr>
          <p:cNvPr id="11" name="Gráfico 10" descr="Seta para Baixo com preenchimento sólido">
            <a:extLst>
              <a:ext uri="{FF2B5EF4-FFF2-40B4-BE49-F238E27FC236}">
                <a16:creationId xmlns:a16="http://schemas.microsoft.com/office/drawing/2014/main" id="{5BC342B1-9DA3-481F-85F4-16A5072E36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178148" y="4271605"/>
            <a:ext cx="914400" cy="914400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47244F50-78B8-498F-9EA0-D8BB9EBD312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49539" y="4271526"/>
            <a:ext cx="914479" cy="91447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62C432F-BEA4-4A86-9A7B-B8C37E7DFE48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9575" y="5880295"/>
            <a:ext cx="675330" cy="9916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394435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ção de Conteúdo 4">
            <a:extLst>
              <a:ext uri="{FF2B5EF4-FFF2-40B4-BE49-F238E27FC236}">
                <a16:creationId xmlns:a16="http://schemas.microsoft.com/office/drawing/2014/main" id="{62ED36CD-0E4C-40DB-9B79-73FE45A4A3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21323" t="25108" r="3848" b="31724"/>
          <a:stretch/>
        </p:blipFill>
        <p:spPr>
          <a:xfrm>
            <a:off x="1921565" y="0"/>
            <a:ext cx="9971730" cy="3079911"/>
          </a:xfr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FBFF3391-55C9-4E5A-A773-53B8A7E35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4429" y="0"/>
            <a:ext cx="2052011" cy="510310"/>
          </a:xfrm>
        </p:spPr>
        <p:txBody>
          <a:bodyPr>
            <a:noAutofit/>
          </a:bodyPr>
          <a:lstStyle/>
          <a:p>
            <a:r>
              <a:rPr lang="pt-PT" sz="2000" b="1" dirty="0">
                <a:solidFill>
                  <a:schemeClr val="bg1"/>
                </a:solidFill>
                <a:highlight>
                  <a:srgbClr val="040DCC"/>
                </a:highlight>
              </a:rPr>
              <a:t>Caracterização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C48B52B5-4773-40B3-ADFD-8A60D937E08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000" t="17420" r="3538" b="31889"/>
          <a:stretch/>
        </p:blipFill>
        <p:spPr>
          <a:xfrm>
            <a:off x="1952174" y="2712050"/>
            <a:ext cx="9971730" cy="3579413"/>
          </a:xfrm>
          <a:prstGeom prst="rect">
            <a:avLst/>
          </a:prstGeom>
        </p:spPr>
      </p:pic>
      <p:sp>
        <p:nvSpPr>
          <p:cNvPr id="13" name="Balão: Linha 12">
            <a:extLst>
              <a:ext uri="{FF2B5EF4-FFF2-40B4-BE49-F238E27FC236}">
                <a16:creationId xmlns:a16="http://schemas.microsoft.com/office/drawing/2014/main" id="{45377100-88F4-493C-9070-B812C53D8798}"/>
              </a:ext>
            </a:extLst>
          </p:cNvPr>
          <p:cNvSpPr/>
          <p:nvPr/>
        </p:nvSpPr>
        <p:spPr>
          <a:xfrm>
            <a:off x="2027582" y="1700127"/>
            <a:ext cx="4227442" cy="1111295"/>
          </a:xfrm>
          <a:prstGeom prst="borderCallout1">
            <a:avLst>
              <a:gd name="adj1" fmla="val 20312"/>
              <a:gd name="adj2" fmla="val 119"/>
              <a:gd name="adj3" fmla="val -18535"/>
              <a:gd name="adj4" fmla="val 92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/>
              <a:t>A Síntese</a:t>
            </a:r>
            <a:r>
              <a:rPr lang="pt-PT" dirty="0"/>
              <a:t> deve ser clara, apelativa e simples. Que transmita, sem qualquer  dúvida, o que é o projeto. É a primeira informação que os jovens leem.</a:t>
            </a:r>
          </a:p>
        </p:txBody>
      </p:sp>
      <p:sp>
        <p:nvSpPr>
          <p:cNvPr id="16" name="Balão: Linha 15">
            <a:extLst>
              <a:ext uri="{FF2B5EF4-FFF2-40B4-BE49-F238E27FC236}">
                <a16:creationId xmlns:a16="http://schemas.microsoft.com/office/drawing/2014/main" id="{1B7A3366-C3A7-4BEC-B1A4-51B52C35FAA1}"/>
              </a:ext>
            </a:extLst>
          </p:cNvPr>
          <p:cNvSpPr/>
          <p:nvPr/>
        </p:nvSpPr>
        <p:spPr>
          <a:xfrm>
            <a:off x="7184717" y="1555200"/>
            <a:ext cx="4227441" cy="1111295"/>
          </a:xfrm>
          <a:prstGeom prst="borderCallout1">
            <a:avLst>
              <a:gd name="adj1" fmla="val 4128"/>
              <a:gd name="adj2" fmla="val 2614"/>
              <a:gd name="adj3" fmla="val -9575"/>
              <a:gd name="adj4" fmla="val 145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/>
              <a:t>Descrever o Objetivo Geral do projeto. O que se pretende fazer. Em que é que consiste o projeto. </a:t>
            </a:r>
            <a:r>
              <a:rPr lang="pt-PT" b="1" dirty="0"/>
              <a:t>O que é que os participantes vão fazer</a:t>
            </a:r>
            <a:r>
              <a:rPr lang="pt-PT" dirty="0"/>
              <a:t>.</a:t>
            </a:r>
          </a:p>
        </p:txBody>
      </p:sp>
      <p:sp>
        <p:nvSpPr>
          <p:cNvPr id="17" name="Balão: Linha 16">
            <a:extLst>
              <a:ext uri="{FF2B5EF4-FFF2-40B4-BE49-F238E27FC236}">
                <a16:creationId xmlns:a16="http://schemas.microsoft.com/office/drawing/2014/main" id="{8490E1DA-8DEA-4760-B267-1AA613D5D7B4}"/>
              </a:ext>
            </a:extLst>
          </p:cNvPr>
          <p:cNvSpPr/>
          <p:nvPr/>
        </p:nvSpPr>
        <p:spPr>
          <a:xfrm flipH="1">
            <a:off x="2154192" y="3235255"/>
            <a:ext cx="4227442" cy="1176180"/>
          </a:xfrm>
          <a:prstGeom prst="borderCallout1">
            <a:avLst>
              <a:gd name="adj1" fmla="val 6746"/>
              <a:gd name="adj2" fmla="val 96826"/>
              <a:gd name="adj3" fmla="val -7999"/>
              <a:gd name="adj4" fmla="val 883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/>
              <a:t>Objetivos específicos e operacionais.</a:t>
            </a:r>
            <a:r>
              <a:rPr lang="pt-PT" dirty="0"/>
              <a:t> </a:t>
            </a:r>
          </a:p>
          <a:p>
            <a:pPr algn="ctr"/>
            <a:r>
              <a:rPr lang="pt-PT" dirty="0"/>
              <a:t>  (o que se deverá alcançar)</a:t>
            </a:r>
          </a:p>
          <a:p>
            <a:pPr algn="ctr"/>
            <a:r>
              <a:rPr lang="pt-PT" dirty="0"/>
              <a:t>Traçados de forma realista e em articulação com as atividades (o que se faz)</a:t>
            </a:r>
          </a:p>
        </p:txBody>
      </p:sp>
      <p:sp>
        <p:nvSpPr>
          <p:cNvPr id="18" name="Balão: Linha 17">
            <a:extLst>
              <a:ext uri="{FF2B5EF4-FFF2-40B4-BE49-F238E27FC236}">
                <a16:creationId xmlns:a16="http://schemas.microsoft.com/office/drawing/2014/main" id="{754FFDBF-0A05-48E3-8F5D-E32697264C3B}"/>
              </a:ext>
            </a:extLst>
          </p:cNvPr>
          <p:cNvSpPr/>
          <p:nvPr/>
        </p:nvSpPr>
        <p:spPr>
          <a:xfrm flipH="1">
            <a:off x="1397899" y="5013162"/>
            <a:ext cx="5486808" cy="1739329"/>
          </a:xfrm>
          <a:prstGeom prst="borderCallout1">
            <a:avLst>
              <a:gd name="adj1" fmla="val -7339"/>
              <a:gd name="adj2" fmla="val 73720"/>
              <a:gd name="adj3" fmla="val 2228"/>
              <a:gd name="adj4" fmla="val 876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/>
              <a:t>Metodologias de educação não-formal.</a:t>
            </a:r>
            <a:r>
              <a:rPr lang="pt-PT" sz="1600" dirty="0"/>
              <a:t> </a:t>
            </a:r>
          </a:p>
          <a:p>
            <a:pPr algn="ctr"/>
            <a:r>
              <a:rPr lang="pt-PT" sz="1600" dirty="0"/>
              <a:t> 1. Componentes de um processo ativo: espaço, tempo, atividades, materiais, técnicas e tecnologias.</a:t>
            </a:r>
          </a:p>
          <a:p>
            <a:pPr algn="ctr"/>
            <a:r>
              <a:rPr lang="pt-PT" sz="1600" dirty="0"/>
              <a:t>2.Estratégia centrada na participação efetiva dos jovens na construção do projeto coletivo. </a:t>
            </a:r>
          </a:p>
          <a:p>
            <a:pPr algn="ctr"/>
            <a:r>
              <a:rPr lang="pt-PT" sz="1600" dirty="0"/>
              <a:t>3.Atividades práticas, desafios, problemas, jogos presenciais e/ou online, vídeos, pesquisa…</a:t>
            </a:r>
          </a:p>
        </p:txBody>
      </p:sp>
      <p:sp>
        <p:nvSpPr>
          <p:cNvPr id="20" name="Balão: Linha 19">
            <a:extLst>
              <a:ext uri="{FF2B5EF4-FFF2-40B4-BE49-F238E27FC236}">
                <a16:creationId xmlns:a16="http://schemas.microsoft.com/office/drawing/2014/main" id="{6FAD8E1F-19F2-450C-832B-7B1A98D23AE4}"/>
              </a:ext>
            </a:extLst>
          </p:cNvPr>
          <p:cNvSpPr/>
          <p:nvPr/>
        </p:nvSpPr>
        <p:spPr>
          <a:xfrm flipH="1">
            <a:off x="7076042" y="3235255"/>
            <a:ext cx="4817253" cy="1436281"/>
          </a:xfrm>
          <a:prstGeom prst="borderCallout1">
            <a:avLst>
              <a:gd name="adj1" fmla="val -917"/>
              <a:gd name="adj2" fmla="val 33248"/>
              <a:gd name="adj3" fmla="val -11174"/>
              <a:gd name="adj4" fmla="val 538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/>
              <a:t>Impacto nos participantes e/ou na comunidade.</a:t>
            </a:r>
            <a:r>
              <a:rPr lang="pt-PT" dirty="0"/>
              <a:t> </a:t>
            </a:r>
          </a:p>
          <a:p>
            <a:pPr algn="ctr"/>
            <a:r>
              <a:rPr lang="pt-PT" dirty="0"/>
              <a:t>Os projetos podem criar oportunidades e benefícios para os participantes</a:t>
            </a:r>
          </a:p>
          <a:p>
            <a:pPr algn="ctr"/>
            <a:r>
              <a:rPr lang="pt-PT" dirty="0"/>
              <a:t>Os projetos implicam custos e benefícios dentro das comunidades  </a:t>
            </a:r>
          </a:p>
        </p:txBody>
      </p:sp>
      <p:sp>
        <p:nvSpPr>
          <p:cNvPr id="22" name="Balão: Linha 21">
            <a:extLst>
              <a:ext uri="{FF2B5EF4-FFF2-40B4-BE49-F238E27FC236}">
                <a16:creationId xmlns:a16="http://schemas.microsoft.com/office/drawing/2014/main" id="{10DBCD11-1097-4371-8578-BF1A63A09CEC}"/>
              </a:ext>
            </a:extLst>
          </p:cNvPr>
          <p:cNvSpPr/>
          <p:nvPr/>
        </p:nvSpPr>
        <p:spPr>
          <a:xfrm flipH="1">
            <a:off x="7196341" y="5038661"/>
            <a:ext cx="4451707" cy="1298357"/>
          </a:xfrm>
          <a:prstGeom prst="borderCallout1">
            <a:avLst>
              <a:gd name="adj1" fmla="val 766"/>
              <a:gd name="adj2" fmla="val 94164"/>
              <a:gd name="adj3" fmla="val -9749"/>
              <a:gd name="adj4" fmla="val 781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b="1" dirty="0"/>
          </a:p>
          <a:p>
            <a:pPr algn="ctr"/>
            <a:r>
              <a:rPr lang="pt-PT" b="1" dirty="0"/>
              <a:t>Quais os instrumentos de avaliação utilizados</a:t>
            </a:r>
            <a:r>
              <a:rPr lang="pt-PT" dirty="0"/>
              <a:t>: Inquéritos de satisfação,  reuniões com os participantes; entrevistas; relatórios…</a:t>
            </a:r>
          </a:p>
          <a:p>
            <a:pPr algn="ctr"/>
            <a:r>
              <a:rPr lang="pt-PT" dirty="0"/>
              <a:t> </a:t>
            </a:r>
          </a:p>
        </p:txBody>
      </p:sp>
      <p:sp>
        <p:nvSpPr>
          <p:cNvPr id="11" name="Balão: Linha 10">
            <a:extLst>
              <a:ext uri="{FF2B5EF4-FFF2-40B4-BE49-F238E27FC236}">
                <a16:creationId xmlns:a16="http://schemas.microsoft.com/office/drawing/2014/main" id="{5C7C64F3-743B-427B-8770-6C89DCDE0F1B}"/>
              </a:ext>
            </a:extLst>
          </p:cNvPr>
          <p:cNvSpPr/>
          <p:nvPr/>
        </p:nvSpPr>
        <p:spPr>
          <a:xfrm>
            <a:off x="2154192" y="497523"/>
            <a:ext cx="4100832" cy="600877"/>
          </a:xfrm>
          <a:prstGeom prst="borderCallout1">
            <a:avLst>
              <a:gd name="adj1" fmla="val 20312"/>
              <a:gd name="adj2" fmla="val 119"/>
              <a:gd name="adj3" fmla="val -18535"/>
              <a:gd name="adj4" fmla="val 92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/>
              <a:t>O nome do projeto</a:t>
            </a:r>
            <a:r>
              <a:rPr lang="pt-PT" dirty="0"/>
              <a:t> deve ser claro e apelativo</a:t>
            </a:r>
          </a:p>
        </p:txBody>
      </p:sp>
      <p:pic>
        <p:nvPicPr>
          <p:cNvPr id="12" name="Picture 14">
            <a:extLst>
              <a:ext uri="{FF2B5EF4-FFF2-40B4-BE49-F238E27FC236}">
                <a16:creationId xmlns:a16="http://schemas.microsoft.com/office/drawing/2014/main" id="{81AB0F47-21A5-43F8-9FAA-E30A2AE2E213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8047" y="6035039"/>
            <a:ext cx="576857" cy="8369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62211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17" grpId="0" animBg="1"/>
      <p:bldP spid="18" grpId="0" animBg="1"/>
      <p:bldP spid="20" grpId="0" animBg="1"/>
      <p:bldP spid="22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74BABB9E-EB7D-40D4-BF5C-47BF11B40C2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654" t="8801" r="3538" b="12392"/>
          <a:stretch/>
        </p:blipFill>
        <p:spPr>
          <a:xfrm>
            <a:off x="689316" y="949665"/>
            <a:ext cx="9889589" cy="5780215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D087DFEA-39A7-47CB-9556-1B33DFC777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4429" y="0"/>
            <a:ext cx="2052011" cy="510310"/>
          </a:xfrm>
        </p:spPr>
        <p:txBody>
          <a:bodyPr>
            <a:noAutofit/>
          </a:bodyPr>
          <a:lstStyle/>
          <a:p>
            <a:r>
              <a:rPr lang="pt-PT" sz="2000" b="1" dirty="0">
                <a:solidFill>
                  <a:schemeClr val="bg1"/>
                </a:solidFill>
                <a:highlight>
                  <a:srgbClr val="040DCC"/>
                </a:highlight>
              </a:rPr>
              <a:t>Participantes</a:t>
            </a:r>
          </a:p>
        </p:txBody>
      </p:sp>
      <p:sp>
        <p:nvSpPr>
          <p:cNvPr id="9" name="Balão: Linha 8">
            <a:extLst>
              <a:ext uri="{FF2B5EF4-FFF2-40B4-BE49-F238E27FC236}">
                <a16:creationId xmlns:a16="http://schemas.microsoft.com/office/drawing/2014/main" id="{622F6B7E-B278-4180-B80F-593067FDF024}"/>
              </a:ext>
            </a:extLst>
          </p:cNvPr>
          <p:cNvSpPr/>
          <p:nvPr/>
        </p:nvSpPr>
        <p:spPr>
          <a:xfrm>
            <a:off x="8384346" y="2363372"/>
            <a:ext cx="2996418" cy="3967089"/>
          </a:xfrm>
          <a:prstGeom prst="borderCallout1">
            <a:avLst>
              <a:gd name="adj1" fmla="val 70863"/>
              <a:gd name="adj2" fmla="val -2345"/>
              <a:gd name="adj3" fmla="val 402"/>
              <a:gd name="adj4" fmla="val -282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/>
              <a:t>Pretende-se uma estimativa que será verificada em sede de relatório. No entanto, caso já tenha identificado o grupo de jovens com quem vai trabalhar, a entidade pode preencher o campo 3.2 deste separador.</a:t>
            </a:r>
          </a:p>
          <a:p>
            <a:pPr algn="ctr"/>
            <a:r>
              <a:rPr lang="pt-PT" dirty="0"/>
              <a:t>Em sede de relatório estes dados serão confirmados. </a:t>
            </a:r>
          </a:p>
          <a:p>
            <a:pPr algn="ctr"/>
            <a:endParaRPr lang="pt-PT" dirty="0"/>
          </a:p>
          <a:p>
            <a:pPr algn="ctr"/>
            <a:r>
              <a:rPr lang="pt-PT" dirty="0"/>
              <a:t>Nota: A pergunta é de preenchimento obrigatório, mesmo com zeros.</a:t>
            </a:r>
          </a:p>
        </p:txBody>
      </p:sp>
      <p:pic>
        <p:nvPicPr>
          <p:cNvPr id="10" name="Picture 14">
            <a:extLst>
              <a:ext uri="{FF2B5EF4-FFF2-40B4-BE49-F238E27FC236}">
                <a16:creationId xmlns:a16="http://schemas.microsoft.com/office/drawing/2014/main" id="{BA31CAC4-0C3C-4152-AC67-D83C301CADBD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9575" y="5880295"/>
            <a:ext cx="675330" cy="9916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60821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ção de Conteúdo 4">
            <a:extLst>
              <a:ext uri="{FF2B5EF4-FFF2-40B4-BE49-F238E27FC236}">
                <a16:creationId xmlns:a16="http://schemas.microsoft.com/office/drawing/2014/main" id="{E2AA807E-FB04-4C0E-B81E-7554237C7A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8312" t="32079" r="2438" b="11344"/>
          <a:stretch/>
        </p:blipFill>
        <p:spPr>
          <a:xfrm>
            <a:off x="2021058" y="1153551"/>
            <a:ext cx="10170942" cy="4082375"/>
          </a:xfrm>
        </p:spPr>
      </p:pic>
      <p:sp>
        <p:nvSpPr>
          <p:cNvPr id="6" name="Balão: Linha 5">
            <a:extLst>
              <a:ext uri="{FF2B5EF4-FFF2-40B4-BE49-F238E27FC236}">
                <a16:creationId xmlns:a16="http://schemas.microsoft.com/office/drawing/2014/main" id="{E968D6D5-D892-4176-932F-16A448FF46BA}"/>
              </a:ext>
            </a:extLst>
          </p:cNvPr>
          <p:cNvSpPr/>
          <p:nvPr/>
        </p:nvSpPr>
        <p:spPr>
          <a:xfrm>
            <a:off x="6316394" y="201238"/>
            <a:ext cx="3657600" cy="1434904"/>
          </a:xfrm>
          <a:prstGeom prst="borderCallout1">
            <a:avLst>
              <a:gd name="adj1" fmla="val 28554"/>
              <a:gd name="adj2" fmla="val 898"/>
              <a:gd name="adj3" fmla="val 113133"/>
              <a:gd name="adj4" fmla="val -6620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/>
              <a:t>Na Designação do local deve ser indicar o sítio onde se realizam as atividades do projeto.  </a:t>
            </a:r>
          </a:p>
        </p:txBody>
      </p:sp>
      <p:sp>
        <p:nvSpPr>
          <p:cNvPr id="7" name="Seta: Pentágono 6">
            <a:extLst>
              <a:ext uri="{FF2B5EF4-FFF2-40B4-BE49-F238E27FC236}">
                <a16:creationId xmlns:a16="http://schemas.microsoft.com/office/drawing/2014/main" id="{72918DD0-5D0E-458E-A726-60890449249C}"/>
              </a:ext>
            </a:extLst>
          </p:cNvPr>
          <p:cNvSpPr/>
          <p:nvPr/>
        </p:nvSpPr>
        <p:spPr>
          <a:xfrm>
            <a:off x="98474" y="2940148"/>
            <a:ext cx="2321169" cy="1856935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/>
              <a:t>O </a:t>
            </a:r>
            <a:r>
              <a:rPr lang="pt-PT" b="1" dirty="0"/>
              <a:t>email </a:t>
            </a:r>
            <a:r>
              <a:rPr lang="pt-PT" dirty="0"/>
              <a:t>e o </a:t>
            </a:r>
            <a:r>
              <a:rPr lang="pt-PT" b="1" dirty="0"/>
              <a:t>telefone</a:t>
            </a:r>
            <a:r>
              <a:rPr lang="pt-PT" dirty="0"/>
              <a:t> são do monitor ou do dinamizador do projeto </a:t>
            </a:r>
          </a:p>
        </p:txBody>
      </p:sp>
      <p:pic>
        <p:nvPicPr>
          <p:cNvPr id="8" name="Picture 14">
            <a:extLst>
              <a:ext uri="{FF2B5EF4-FFF2-40B4-BE49-F238E27FC236}">
                <a16:creationId xmlns:a16="http://schemas.microsoft.com/office/drawing/2014/main" id="{6540B43C-5CD7-4E59-9335-7E6D8D8CFDC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9575" y="5880295"/>
            <a:ext cx="675330" cy="9916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056295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ção de Conteúdo 4">
            <a:extLst>
              <a:ext uri="{FF2B5EF4-FFF2-40B4-BE49-F238E27FC236}">
                <a16:creationId xmlns:a16="http://schemas.microsoft.com/office/drawing/2014/main" id="{EF27078F-515A-4358-B819-945E47F74E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8860" t="13328" r="8799" b="22335"/>
          <a:stretch/>
        </p:blipFill>
        <p:spPr>
          <a:xfrm>
            <a:off x="2497602" y="457200"/>
            <a:ext cx="9293916" cy="4447558"/>
          </a:xfrm>
        </p:spPr>
      </p:pic>
      <p:sp>
        <p:nvSpPr>
          <p:cNvPr id="10" name="Seta: Pentágono 9">
            <a:extLst>
              <a:ext uri="{FF2B5EF4-FFF2-40B4-BE49-F238E27FC236}">
                <a16:creationId xmlns:a16="http://schemas.microsoft.com/office/drawing/2014/main" id="{30D1565B-67DF-4D7D-9887-68D8E8647B2F}"/>
              </a:ext>
            </a:extLst>
          </p:cNvPr>
          <p:cNvSpPr/>
          <p:nvPr/>
        </p:nvSpPr>
        <p:spPr>
          <a:xfrm>
            <a:off x="197086" y="639316"/>
            <a:ext cx="2464879" cy="1694839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>
                <a:effectLst/>
                <a:latin typeface="Times New Roman" panose="02020603050405020304" pitchFamily="18" charset="0"/>
              </a:rPr>
              <a:t>Os projetos de curta duração</a:t>
            </a:r>
            <a:r>
              <a:rPr lang="pt-PT" dirty="0">
                <a:effectLst/>
                <a:latin typeface="Times New Roman" panose="02020603050405020304" pitchFamily="18" charset="0"/>
              </a:rPr>
              <a:t> têm uma duração mínima de </a:t>
            </a:r>
            <a:r>
              <a:rPr lang="pt-PT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5 dias </a:t>
            </a:r>
            <a:r>
              <a:rPr lang="pt-PT" dirty="0">
                <a:effectLst/>
                <a:latin typeface="Times New Roman" panose="02020603050405020304" pitchFamily="18" charset="0"/>
              </a:rPr>
              <a:t>e máxima de </a:t>
            </a:r>
            <a:r>
              <a:rPr lang="pt-PT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10 dias</a:t>
            </a:r>
            <a:r>
              <a:rPr lang="pt-PT" b="1" dirty="0">
                <a:solidFill>
                  <a:schemeClr val="tx1"/>
                </a:solidFill>
              </a:rPr>
              <a:t>   </a:t>
            </a:r>
          </a:p>
        </p:txBody>
      </p:sp>
      <p:sp>
        <p:nvSpPr>
          <p:cNvPr id="12" name="Seta: Pentágono 11">
            <a:extLst>
              <a:ext uri="{FF2B5EF4-FFF2-40B4-BE49-F238E27FC236}">
                <a16:creationId xmlns:a16="http://schemas.microsoft.com/office/drawing/2014/main" id="{BF054850-F181-4BAE-872A-1C7600B5B7C6}"/>
              </a:ext>
            </a:extLst>
          </p:cNvPr>
          <p:cNvSpPr/>
          <p:nvPr/>
        </p:nvSpPr>
        <p:spPr>
          <a:xfrm>
            <a:off x="197087" y="2486215"/>
            <a:ext cx="2464879" cy="1518534"/>
          </a:xfrm>
          <a:prstGeom prst="homePlate">
            <a:avLst/>
          </a:prstGeom>
          <a:solidFill>
            <a:srgbClr val="50BC8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>
                <a:effectLst/>
                <a:latin typeface="Times New Roman" panose="02020603050405020304" pitchFamily="18" charset="0"/>
              </a:rPr>
              <a:t>Os projetos de longa duração</a:t>
            </a:r>
            <a:r>
              <a:rPr lang="pt-PT" dirty="0">
                <a:effectLst/>
                <a:latin typeface="Times New Roman" panose="02020603050405020304" pitchFamily="18" charset="0"/>
              </a:rPr>
              <a:t> têm uma duração mínima de </a:t>
            </a:r>
            <a:r>
              <a:rPr lang="pt-PT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264 h</a:t>
            </a:r>
            <a:r>
              <a:rPr lang="pt-PT" dirty="0">
                <a:effectLst/>
                <a:latin typeface="Times New Roman" panose="02020603050405020304" pitchFamily="18" charset="0"/>
              </a:rPr>
              <a:t> e máxima de </a:t>
            </a:r>
            <a:r>
              <a:rPr lang="pt-PT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396 h</a:t>
            </a:r>
            <a:endParaRPr lang="pt-PT" b="1" dirty="0">
              <a:solidFill>
                <a:schemeClr val="tx1"/>
              </a:solidFill>
            </a:endParaRPr>
          </a:p>
        </p:txBody>
      </p:sp>
      <p:sp>
        <p:nvSpPr>
          <p:cNvPr id="17" name="Balão: Seta Para Cima 16">
            <a:extLst>
              <a:ext uri="{FF2B5EF4-FFF2-40B4-BE49-F238E27FC236}">
                <a16:creationId xmlns:a16="http://schemas.microsoft.com/office/drawing/2014/main" id="{94F1F332-EF98-48AF-B6EC-0CF0160CB665}"/>
              </a:ext>
            </a:extLst>
          </p:cNvPr>
          <p:cNvSpPr/>
          <p:nvPr/>
        </p:nvSpPr>
        <p:spPr>
          <a:xfrm>
            <a:off x="4259923" y="4454754"/>
            <a:ext cx="2363373" cy="2396051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>
                <a:effectLst/>
                <a:latin typeface="Times New Roman" panose="02020603050405020304" pitchFamily="18" charset="0"/>
              </a:rPr>
              <a:t>Nos projetos de </a:t>
            </a:r>
            <a:r>
              <a:rPr lang="pt-PT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curta duração</a:t>
            </a:r>
            <a:r>
              <a:rPr lang="pt-PT" dirty="0">
                <a:effectLst/>
                <a:latin typeface="Times New Roman" panose="02020603050405020304" pitchFamily="18" charset="0"/>
              </a:rPr>
              <a:t>, o período de ocupação diária dos jovens não pode ser </a:t>
            </a:r>
            <a:r>
              <a:rPr lang="pt-PT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superior a cinco horas</a:t>
            </a:r>
            <a:endParaRPr lang="pt-PT" b="1" dirty="0">
              <a:solidFill>
                <a:schemeClr val="tx1"/>
              </a:solidFill>
            </a:endParaRPr>
          </a:p>
        </p:txBody>
      </p:sp>
      <p:sp>
        <p:nvSpPr>
          <p:cNvPr id="18" name="Balão: Seta Para Cima 17">
            <a:extLst>
              <a:ext uri="{FF2B5EF4-FFF2-40B4-BE49-F238E27FC236}">
                <a16:creationId xmlns:a16="http://schemas.microsoft.com/office/drawing/2014/main" id="{3D21023D-9A7B-4115-AD6C-524401826E84}"/>
              </a:ext>
            </a:extLst>
          </p:cNvPr>
          <p:cNvSpPr/>
          <p:nvPr/>
        </p:nvSpPr>
        <p:spPr>
          <a:xfrm>
            <a:off x="7158698" y="4454754"/>
            <a:ext cx="2535700" cy="2403409"/>
          </a:xfrm>
          <a:prstGeom prst="upArrowCallout">
            <a:avLst/>
          </a:prstGeom>
          <a:solidFill>
            <a:srgbClr val="50BC8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600" dirty="0">
              <a:latin typeface="Times New Roman" panose="02020603050405020304" pitchFamily="18" charset="0"/>
            </a:endParaRPr>
          </a:p>
          <a:p>
            <a:pPr algn="ctr"/>
            <a:r>
              <a:rPr lang="pt-PT" sz="1600" dirty="0">
                <a:latin typeface="Times New Roman" panose="02020603050405020304" pitchFamily="18" charset="0"/>
              </a:rPr>
              <a:t>Nos projetos de </a:t>
            </a:r>
            <a:r>
              <a:rPr lang="pt-PT" sz="1600" dirty="0">
                <a:solidFill>
                  <a:schemeClr val="tx1"/>
                </a:solidFill>
                <a:latin typeface="Times New Roman" panose="02020603050405020304" pitchFamily="18" charset="0"/>
              </a:rPr>
              <a:t>longa duração,</a:t>
            </a:r>
            <a:r>
              <a:rPr lang="pt-PT" sz="1600" dirty="0">
                <a:latin typeface="Times New Roman" panose="02020603050405020304" pitchFamily="18" charset="0"/>
              </a:rPr>
              <a:t> o período de ocupação diária dos jovens não pode ser </a:t>
            </a:r>
            <a:r>
              <a:rPr lang="pt-PT" sz="16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inferior a três horas </a:t>
            </a:r>
            <a:r>
              <a:rPr lang="pt-PT" sz="1600" dirty="0">
                <a:solidFill>
                  <a:schemeClr val="tx1"/>
                </a:solidFill>
                <a:latin typeface="Times New Roman" panose="02020603050405020304" pitchFamily="18" charset="0"/>
              </a:rPr>
              <a:t>nem </a:t>
            </a:r>
            <a:r>
              <a:rPr lang="pt-PT" sz="16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superior a seis horas</a:t>
            </a:r>
            <a:r>
              <a:rPr lang="pt-PT" b="1" dirty="0">
                <a:solidFill>
                  <a:schemeClr val="tx1"/>
                </a:solidFill>
                <a:latin typeface="Times New Roman" panose="02020603050405020304" pitchFamily="18" charset="0"/>
              </a:rPr>
              <a:t>.</a:t>
            </a:r>
            <a:endParaRPr lang="pt-PT" b="1" dirty="0">
              <a:solidFill>
                <a:schemeClr val="tx1"/>
              </a:solidFill>
            </a:endParaRPr>
          </a:p>
          <a:p>
            <a:pPr algn="ctr"/>
            <a:endParaRPr lang="pt-PT" dirty="0"/>
          </a:p>
        </p:txBody>
      </p:sp>
      <p:pic>
        <p:nvPicPr>
          <p:cNvPr id="21" name="Picture 14">
            <a:extLst>
              <a:ext uri="{FF2B5EF4-FFF2-40B4-BE49-F238E27FC236}">
                <a16:creationId xmlns:a16="http://schemas.microsoft.com/office/drawing/2014/main" id="{7B731F2E-BF5B-4070-BACA-6FA6AEC9CF14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9575" y="5880295"/>
            <a:ext cx="675330" cy="9916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89922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54">
            <a:extLst>
              <a:ext uri="{FF2B5EF4-FFF2-40B4-BE49-F238E27FC236}">
                <a16:creationId xmlns:a16="http://schemas.microsoft.com/office/drawing/2014/main" id="{AFA67CD3-AB4E-4A7A-BEB8-53C445D8C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726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07CF545F-9C2E-4446-97CD-AD92990C2B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6" name="Título 1">
            <a:extLst>
              <a:ext uri="{FF2B5EF4-FFF2-40B4-BE49-F238E27FC236}">
                <a16:creationId xmlns:a16="http://schemas.microsoft.com/office/drawing/2014/main" id="{393C506A-462A-4F79-8B0A-B3050146C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2579" y="70003"/>
            <a:ext cx="4977976" cy="145405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kern="1200" dirty="0">
                <a:solidFill>
                  <a:srgbClr val="2600DD"/>
                </a:solidFill>
                <a:latin typeface="+mj-lt"/>
                <a:ea typeface="+mj-ea"/>
                <a:cs typeface="+mj-cs"/>
              </a:rPr>
              <a:t>OTL | </a:t>
            </a:r>
            <a:r>
              <a:rPr lang="pt-PT" b="1" dirty="0">
                <a:solidFill>
                  <a:srgbClr val="1509D3"/>
                </a:solidFill>
              </a:rPr>
              <a:t>O</a:t>
            </a:r>
            <a:r>
              <a:rPr lang="pt-PT" sz="2800" b="1" dirty="0">
                <a:solidFill>
                  <a:srgbClr val="1509D3"/>
                </a:solidFill>
              </a:rPr>
              <a:t>bjetivos</a:t>
            </a:r>
          </a:p>
        </p:txBody>
      </p:sp>
      <p:sp>
        <p:nvSpPr>
          <p:cNvPr id="59" name="Freeform 62">
            <a:extLst>
              <a:ext uri="{FF2B5EF4-FFF2-40B4-BE49-F238E27FC236}">
                <a16:creationId xmlns:a16="http://schemas.microsoft.com/office/drawing/2014/main" id="{339C8D78-A644-462F-B674-F440635E5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5000"/>
                  </a:schemeClr>
                </a:gs>
                <a:gs pos="100000">
                  <a:schemeClr val="bg2">
                    <a:lumMod val="8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Gráfico 6" descr="Lâmpada fluorescente com preenchimento sólido">
            <a:extLst>
              <a:ext uri="{FF2B5EF4-FFF2-40B4-BE49-F238E27FC236}">
                <a16:creationId xmlns:a16="http://schemas.microsoft.com/office/drawing/2014/main" id="{06EA0308-DF6B-4C21-8C96-366D68A19B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0254" y="1629089"/>
            <a:ext cx="3620021" cy="3620021"/>
          </a:xfrm>
          <a:prstGeom prst="rect">
            <a:avLst/>
          </a:prstGeom>
        </p:spPr>
      </p:pic>
      <p:sp>
        <p:nvSpPr>
          <p:cNvPr id="11" name="Título 1">
            <a:extLst>
              <a:ext uri="{FF2B5EF4-FFF2-40B4-BE49-F238E27FC236}">
                <a16:creationId xmlns:a16="http://schemas.microsoft.com/office/drawing/2014/main" id="{AC5686B8-86EB-4BC5-A010-3F8A01B67630}"/>
              </a:ext>
            </a:extLst>
          </p:cNvPr>
          <p:cNvSpPr txBox="1">
            <a:spLocks/>
          </p:cNvSpPr>
          <p:nvPr/>
        </p:nvSpPr>
        <p:spPr>
          <a:xfrm>
            <a:off x="5000438" y="1242700"/>
            <a:ext cx="7191561" cy="5400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PT" sz="1800" b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Proporcionar aos Jovens experiências em contexto de aprendizagem não-formal ou em contexto ativo de trabalho;</a:t>
            </a:r>
          </a:p>
          <a:p>
            <a:pPr marL="57150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t-PT" sz="1800" b="1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 marL="57150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PT" sz="1800" b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Desenvolver capacidades e competências dos jovens;</a:t>
            </a:r>
          </a:p>
          <a:p>
            <a:pPr marL="57150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t-PT" sz="1800" b="1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 marL="57150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PT" sz="1800" b="1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Contribuir para a ocupação dos tempos livres dos jovens de forma saudável.</a:t>
            </a:r>
          </a:p>
          <a:p>
            <a:pPr marL="57150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 marL="571500"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 indent="-2286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27" name="Picture 14">
            <a:extLst>
              <a:ext uri="{FF2B5EF4-FFF2-40B4-BE49-F238E27FC236}">
                <a16:creationId xmlns:a16="http://schemas.microsoft.com/office/drawing/2014/main" id="{0EF99D1E-F912-4304-8C55-8FE1C604F77C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9575" y="5880295"/>
            <a:ext cx="675330" cy="9916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270421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id="{6F6A6579-D609-47D0-B294-AA64165534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914" y="1516708"/>
            <a:ext cx="9895579" cy="3601190"/>
          </a:xfrm>
          <a:prstGeom prst="rect">
            <a:avLst/>
          </a:prstGeom>
        </p:spPr>
      </p:pic>
      <p:sp>
        <p:nvSpPr>
          <p:cNvPr id="7" name="Bolha de Discurso: Oval 6">
            <a:extLst>
              <a:ext uri="{FF2B5EF4-FFF2-40B4-BE49-F238E27FC236}">
                <a16:creationId xmlns:a16="http://schemas.microsoft.com/office/drawing/2014/main" id="{E76F32D9-30E5-4D8F-915B-557FCE47C4E4}"/>
              </a:ext>
            </a:extLst>
          </p:cNvPr>
          <p:cNvSpPr/>
          <p:nvPr/>
        </p:nvSpPr>
        <p:spPr>
          <a:xfrm>
            <a:off x="2755444" y="359496"/>
            <a:ext cx="2133729" cy="1551107"/>
          </a:xfrm>
          <a:prstGeom prst="wedgeEllipseCallout">
            <a:avLst>
              <a:gd name="adj1" fmla="val -91789"/>
              <a:gd name="adj2" fmla="val 9702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/>
              <a:t>A atividade deve ter um nome simples e elucidativo</a:t>
            </a:r>
          </a:p>
        </p:txBody>
      </p:sp>
      <p:sp>
        <p:nvSpPr>
          <p:cNvPr id="10" name="Bolha de Discurso: Oval 9">
            <a:extLst>
              <a:ext uri="{FF2B5EF4-FFF2-40B4-BE49-F238E27FC236}">
                <a16:creationId xmlns:a16="http://schemas.microsoft.com/office/drawing/2014/main" id="{15B9F589-E355-4919-9872-1F9893F646B5}"/>
              </a:ext>
            </a:extLst>
          </p:cNvPr>
          <p:cNvSpPr/>
          <p:nvPr/>
        </p:nvSpPr>
        <p:spPr>
          <a:xfrm>
            <a:off x="4889173" y="1516708"/>
            <a:ext cx="4328161" cy="2078817"/>
          </a:xfrm>
          <a:prstGeom prst="wedgeEllipseCallout">
            <a:avLst>
              <a:gd name="adj1" fmla="val -86335"/>
              <a:gd name="adj2" fmla="val 479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/>
              <a:t>A descrição da atividade deve explicar de forma clara o que é que cada jovem vai realizar .</a:t>
            </a:r>
          </a:p>
        </p:txBody>
      </p:sp>
      <p:sp>
        <p:nvSpPr>
          <p:cNvPr id="14" name="Lágrima 13">
            <a:extLst>
              <a:ext uri="{FF2B5EF4-FFF2-40B4-BE49-F238E27FC236}">
                <a16:creationId xmlns:a16="http://schemas.microsoft.com/office/drawing/2014/main" id="{713559CA-5AA4-4765-8801-59A1EB1B7067}"/>
              </a:ext>
            </a:extLst>
          </p:cNvPr>
          <p:cNvSpPr/>
          <p:nvPr/>
        </p:nvSpPr>
        <p:spPr>
          <a:xfrm flipH="1">
            <a:off x="3011133" y="4093842"/>
            <a:ext cx="3614749" cy="2517974"/>
          </a:xfrm>
          <a:prstGeom prst="teardrop">
            <a:avLst>
              <a:gd name="adj" fmla="val 131489"/>
            </a:avLst>
          </a:prstGeom>
          <a:solidFill>
            <a:srgbClr val="50BC8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/>
              <a:t>No caso do  OTL  de Longa Duração o jovem dinamizador deverá indicar </a:t>
            </a:r>
            <a:r>
              <a:rPr lang="pt-PT" b="1" dirty="0">
                <a:solidFill>
                  <a:schemeClr val="tx1"/>
                </a:solidFill>
              </a:rPr>
              <a:t>todas as etapas </a:t>
            </a:r>
            <a:r>
              <a:rPr lang="pt-PT" dirty="0"/>
              <a:t>da atividade que vai desenvolver ao longo do período de realização do projeto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FF7A347-C8C8-43EA-A5C6-EFEF7F4B62A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9575" y="5880295"/>
            <a:ext cx="675330" cy="9916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55677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81DACF90-AB2A-4D9A-A4CC-562F22243025}"/>
              </a:ext>
            </a:extLst>
          </p:cNvPr>
          <p:cNvSpPr/>
          <p:nvPr/>
        </p:nvSpPr>
        <p:spPr>
          <a:xfrm>
            <a:off x="5592417" y="6579463"/>
            <a:ext cx="1007166" cy="2451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C1FFDC61-ECF9-4F56-AAAD-F1636969E00F}"/>
              </a:ext>
            </a:extLst>
          </p:cNvPr>
          <p:cNvSpPr/>
          <p:nvPr/>
        </p:nvSpPr>
        <p:spPr>
          <a:xfrm>
            <a:off x="2359742" y="1636620"/>
            <a:ext cx="721196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pt-PT" sz="2800" b="1" dirty="0">
                <a:effectLst/>
                <a:latin typeface="+mj-lt"/>
              </a:rPr>
              <a:t>Obrigado pela sua atenção.</a:t>
            </a:r>
          </a:p>
          <a:p>
            <a:pPr marL="0" indent="0" algn="ctr">
              <a:buNone/>
            </a:pPr>
            <a:r>
              <a:rPr lang="pt-PT" sz="2800" dirty="0">
                <a:effectLst/>
                <a:latin typeface="+mj-lt"/>
              </a:rPr>
              <a:t>Qualquer dúvida não hesite em contactar a </a:t>
            </a:r>
          </a:p>
          <a:p>
            <a:pPr marL="0" indent="0" algn="ctr">
              <a:buNone/>
            </a:pPr>
            <a:r>
              <a:rPr lang="pt-PT" sz="2800" dirty="0">
                <a:effectLst/>
                <a:latin typeface="+mj-lt"/>
              </a:rPr>
              <a:t>Direção Regional da sua área</a:t>
            </a:r>
            <a:endParaRPr lang="pt-PT" sz="2800" dirty="0">
              <a:solidFill>
                <a:srgbClr val="0088D2"/>
              </a:solidFill>
              <a:latin typeface="+mj-lt"/>
            </a:endParaRP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ABA22ED3-1BEB-4B08-86D2-8104AA331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5034" y="158578"/>
            <a:ext cx="10515600" cy="868363"/>
          </a:xfrm>
        </p:spPr>
        <p:txBody>
          <a:bodyPr>
            <a:normAutofit fontScale="90000"/>
          </a:bodyPr>
          <a:lstStyle/>
          <a:p>
            <a:r>
              <a:rPr lang="pt-PT" b="1" dirty="0">
                <a:solidFill>
                  <a:srgbClr val="1509D3"/>
                </a:solidFill>
              </a:rPr>
              <a:t>Instituto Português do Desporto e da Juventude  </a:t>
            </a:r>
            <a:r>
              <a:rPr lang="pt-PT" sz="2000" b="1" dirty="0">
                <a:solidFill>
                  <a:srgbClr val="1509D3"/>
                </a:solidFill>
              </a:rPr>
              <a:t> </a:t>
            </a:r>
            <a:endParaRPr lang="pt-PT" b="1" dirty="0">
              <a:solidFill>
                <a:srgbClr val="1509D3"/>
              </a:solidFill>
            </a:endParaRPr>
          </a:p>
        </p:txBody>
      </p:sp>
      <p:pic>
        <p:nvPicPr>
          <p:cNvPr id="10" name="Picture 14">
            <a:extLst>
              <a:ext uri="{FF2B5EF4-FFF2-40B4-BE49-F238E27FC236}">
                <a16:creationId xmlns:a16="http://schemas.microsoft.com/office/drawing/2014/main" id="{8150C572-157C-448D-8785-5E1FFA3DED8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155" y="3179298"/>
            <a:ext cx="2493316" cy="31011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04224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ítulo 1">
            <a:extLst>
              <a:ext uri="{FF2B5EF4-FFF2-40B4-BE49-F238E27FC236}">
                <a16:creationId xmlns:a16="http://schemas.microsoft.com/office/drawing/2014/main" id="{393C506A-462A-4F79-8B0A-B3050146C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5034" y="158579"/>
            <a:ext cx="10515600" cy="549274"/>
          </a:xfrm>
        </p:spPr>
        <p:txBody>
          <a:bodyPr>
            <a:normAutofit fontScale="90000"/>
          </a:bodyPr>
          <a:lstStyle/>
          <a:p>
            <a:r>
              <a:rPr lang="pt-PT" b="1" dirty="0">
                <a:solidFill>
                  <a:srgbClr val="1509D3"/>
                </a:solidFill>
              </a:rPr>
              <a:t>OTL- CD</a:t>
            </a:r>
            <a:r>
              <a:rPr lang="pt-PT" sz="2000" b="1" dirty="0">
                <a:solidFill>
                  <a:srgbClr val="1509D3"/>
                </a:solidFill>
              </a:rPr>
              <a:t> </a:t>
            </a:r>
            <a:r>
              <a:rPr lang="pt-PT" sz="4900" b="1" dirty="0">
                <a:solidFill>
                  <a:srgbClr val="1509D3"/>
                </a:solidFill>
              </a:rPr>
              <a:t>| </a:t>
            </a:r>
            <a:r>
              <a:rPr lang="pt-PT" sz="3100" b="1" dirty="0">
                <a:solidFill>
                  <a:srgbClr val="1509D3"/>
                </a:solidFill>
              </a:rPr>
              <a:t>Á</a:t>
            </a:r>
            <a:r>
              <a:rPr lang="pt-PT" sz="2000" b="1" dirty="0">
                <a:solidFill>
                  <a:srgbClr val="1509D3"/>
                </a:solidFill>
              </a:rPr>
              <a:t>reas de </a:t>
            </a:r>
            <a:r>
              <a:rPr lang="pt-PT" sz="3100" b="1" dirty="0">
                <a:solidFill>
                  <a:srgbClr val="1509D3"/>
                </a:solidFill>
              </a:rPr>
              <a:t>I</a:t>
            </a:r>
            <a:r>
              <a:rPr lang="pt-PT" sz="2000" b="1" dirty="0">
                <a:solidFill>
                  <a:srgbClr val="1509D3"/>
                </a:solidFill>
              </a:rPr>
              <a:t>ntervenção </a:t>
            </a:r>
            <a:r>
              <a:rPr lang="pt-PT" sz="3100" b="1" dirty="0">
                <a:solidFill>
                  <a:srgbClr val="1509D3"/>
                </a:solidFill>
              </a:rPr>
              <a:t>P</a:t>
            </a:r>
            <a:r>
              <a:rPr lang="pt-PT" sz="2000" b="1" dirty="0">
                <a:solidFill>
                  <a:srgbClr val="1509D3"/>
                </a:solidFill>
              </a:rPr>
              <a:t>rioritárias</a:t>
            </a:r>
            <a:endParaRPr lang="pt-PT" b="1" dirty="0">
              <a:solidFill>
                <a:srgbClr val="1509D3"/>
              </a:solidFill>
            </a:endParaRPr>
          </a:p>
        </p:txBody>
      </p:sp>
      <p:pic>
        <p:nvPicPr>
          <p:cNvPr id="7" name="Picture 14">
            <a:extLst>
              <a:ext uri="{FF2B5EF4-FFF2-40B4-BE49-F238E27FC236}">
                <a16:creationId xmlns:a16="http://schemas.microsoft.com/office/drawing/2014/main" id="{0DC8B1C2-2896-40CE-909F-2EA890D82E5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9575" y="5880295"/>
            <a:ext cx="675330" cy="99168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B9E0A17C-5D46-466F-89F9-6A6E67080DCF}"/>
              </a:ext>
            </a:extLst>
          </p:cNvPr>
          <p:cNvSpPr txBox="1">
            <a:spLocks/>
          </p:cNvSpPr>
          <p:nvPr/>
        </p:nvSpPr>
        <p:spPr>
          <a:xfrm>
            <a:off x="25487" y="4820575"/>
            <a:ext cx="12199417" cy="19878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70000"/>
              </a:lnSpc>
              <a:spcBef>
                <a:spcPts val="0"/>
              </a:spcBef>
            </a:pPr>
            <a:r>
              <a:rPr lang="pt-PT" sz="18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*</a:t>
            </a:r>
            <a:r>
              <a:rPr lang="pt-PT" sz="1200" dirty="0">
                <a:latin typeface="Calibri" panose="020F0502020204030204" pitchFamily="34" charset="0"/>
                <a:ea typeface="Calibri" panose="020F0502020204030204" pitchFamily="34" charset="0"/>
              </a:rPr>
              <a:t>Em cada ano de realização do Programa, na modalidade Curta Duração são definidas áreas prioritárias</a:t>
            </a:r>
            <a:endParaRPr lang="pt-PT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11" name="Gráfico 10" descr="Urso destaque">
            <a:extLst>
              <a:ext uri="{FF2B5EF4-FFF2-40B4-BE49-F238E27FC236}">
                <a16:creationId xmlns:a16="http://schemas.microsoft.com/office/drawing/2014/main" id="{5B13DD56-E174-42EA-B8D1-80546B2037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952846" y="3488929"/>
            <a:ext cx="659988" cy="611415"/>
          </a:xfrm>
          <a:prstGeom prst="rect">
            <a:avLst/>
          </a:prstGeom>
        </p:spPr>
      </p:pic>
      <p:pic>
        <p:nvPicPr>
          <p:cNvPr id="21" name="Gráfico 20" descr="Criança com um balão destaque">
            <a:extLst>
              <a:ext uri="{FF2B5EF4-FFF2-40B4-BE49-F238E27FC236}">
                <a16:creationId xmlns:a16="http://schemas.microsoft.com/office/drawing/2014/main" id="{6194999E-F471-42CF-B5D0-08ACE75E5A1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635914" y="1475699"/>
            <a:ext cx="547018" cy="547018"/>
          </a:xfrm>
          <a:prstGeom prst="rect">
            <a:avLst/>
          </a:prstGeom>
        </p:spPr>
      </p:pic>
      <p:pic>
        <p:nvPicPr>
          <p:cNvPr id="24" name="Gráfico 23" descr="Árvore de folha caduca destaque">
            <a:extLst>
              <a:ext uri="{FF2B5EF4-FFF2-40B4-BE49-F238E27FC236}">
                <a16:creationId xmlns:a16="http://schemas.microsoft.com/office/drawing/2014/main" id="{84D28D83-5E2A-49F3-9C61-5E9D369996E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33321" y="1448256"/>
            <a:ext cx="549274" cy="549274"/>
          </a:xfrm>
          <a:prstGeom prst="rect">
            <a:avLst/>
          </a:prstGeom>
        </p:spPr>
      </p:pic>
      <p:sp>
        <p:nvSpPr>
          <p:cNvPr id="29" name="Título 1">
            <a:extLst>
              <a:ext uri="{FF2B5EF4-FFF2-40B4-BE49-F238E27FC236}">
                <a16:creationId xmlns:a16="http://schemas.microsoft.com/office/drawing/2014/main" id="{0E61BD13-4E06-4226-BFF2-6EB7EE51DE6E}"/>
              </a:ext>
            </a:extLst>
          </p:cNvPr>
          <p:cNvSpPr txBox="1">
            <a:spLocks/>
          </p:cNvSpPr>
          <p:nvPr/>
        </p:nvSpPr>
        <p:spPr>
          <a:xfrm>
            <a:off x="785129" y="2092061"/>
            <a:ext cx="1756665" cy="4324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1400" b="1" dirty="0">
                <a:solidFill>
                  <a:srgbClr val="1509D3"/>
                </a:solidFill>
              </a:rPr>
              <a:t>Ambiente e/ou Proteção Civil</a:t>
            </a:r>
          </a:p>
        </p:txBody>
      </p:sp>
      <p:sp>
        <p:nvSpPr>
          <p:cNvPr id="30" name="Título 1">
            <a:extLst>
              <a:ext uri="{FF2B5EF4-FFF2-40B4-BE49-F238E27FC236}">
                <a16:creationId xmlns:a16="http://schemas.microsoft.com/office/drawing/2014/main" id="{6941DC73-D9AD-451A-A812-93482C77C25F}"/>
              </a:ext>
            </a:extLst>
          </p:cNvPr>
          <p:cNvSpPr txBox="1">
            <a:spLocks/>
          </p:cNvSpPr>
          <p:nvPr/>
        </p:nvSpPr>
        <p:spPr>
          <a:xfrm>
            <a:off x="2768672" y="4324571"/>
            <a:ext cx="1723679" cy="4324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1400" b="1" dirty="0">
                <a:solidFill>
                  <a:srgbClr val="1509D3"/>
                </a:solidFill>
              </a:rPr>
              <a:t>Direitos Humanos</a:t>
            </a:r>
          </a:p>
        </p:txBody>
      </p:sp>
      <p:pic>
        <p:nvPicPr>
          <p:cNvPr id="32" name="Gráfico 31" descr="Sala de Aulas destaque">
            <a:extLst>
              <a:ext uri="{FF2B5EF4-FFF2-40B4-BE49-F238E27FC236}">
                <a16:creationId xmlns:a16="http://schemas.microsoft.com/office/drawing/2014/main" id="{7CA85472-9855-4BB8-8D6F-695FEF46E57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798181" y="3371851"/>
            <a:ext cx="753807" cy="753807"/>
          </a:xfrm>
          <a:prstGeom prst="rect">
            <a:avLst/>
          </a:prstGeom>
        </p:spPr>
      </p:pic>
      <p:pic>
        <p:nvPicPr>
          <p:cNvPr id="34" name="Gráfico 33" descr="Crescimento Empresarial destaque">
            <a:extLst>
              <a:ext uri="{FF2B5EF4-FFF2-40B4-BE49-F238E27FC236}">
                <a16:creationId xmlns:a16="http://schemas.microsoft.com/office/drawing/2014/main" id="{9A9E7DAA-50D0-4FEF-B3C2-5803220E92F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868796" y="3440119"/>
            <a:ext cx="659988" cy="659988"/>
          </a:xfrm>
          <a:prstGeom prst="rect">
            <a:avLst/>
          </a:prstGeom>
        </p:spPr>
      </p:pic>
      <p:pic>
        <p:nvPicPr>
          <p:cNvPr id="38" name="Gráfico 37" descr="Templo grego destaque">
            <a:extLst>
              <a:ext uri="{FF2B5EF4-FFF2-40B4-BE49-F238E27FC236}">
                <a16:creationId xmlns:a16="http://schemas.microsoft.com/office/drawing/2014/main" id="{A63869E8-E933-4967-A3DF-9037F54D84A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521382" y="1440541"/>
            <a:ext cx="609328" cy="609328"/>
          </a:xfrm>
          <a:prstGeom prst="rect">
            <a:avLst/>
          </a:prstGeom>
        </p:spPr>
      </p:pic>
      <p:pic>
        <p:nvPicPr>
          <p:cNvPr id="44" name="Gráfico 43" descr="Ciclismo destaque">
            <a:extLst>
              <a:ext uri="{FF2B5EF4-FFF2-40B4-BE49-F238E27FC236}">
                <a16:creationId xmlns:a16="http://schemas.microsoft.com/office/drawing/2014/main" id="{A03879D4-1330-4972-B05A-4BE0C7E7886F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811003" y="3574069"/>
            <a:ext cx="669392" cy="669392"/>
          </a:xfrm>
          <a:prstGeom prst="rect">
            <a:avLst/>
          </a:prstGeom>
        </p:spPr>
      </p:pic>
      <p:pic>
        <p:nvPicPr>
          <p:cNvPr id="48" name="Gráfico 47" descr="Bateria destaque">
            <a:extLst>
              <a:ext uri="{FF2B5EF4-FFF2-40B4-BE49-F238E27FC236}">
                <a16:creationId xmlns:a16="http://schemas.microsoft.com/office/drawing/2014/main" id="{FB4BF249-FB9B-441A-9A15-8A8090BB5BA1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7692384" y="1539716"/>
            <a:ext cx="506406" cy="506406"/>
          </a:xfrm>
          <a:prstGeom prst="rect">
            <a:avLst/>
          </a:prstGeom>
        </p:spPr>
      </p:pic>
      <p:pic>
        <p:nvPicPr>
          <p:cNvPr id="52" name="Gráfico 51" descr="Mulher com uma bengala destaque">
            <a:extLst>
              <a:ext uri="{FF2B5EF4-FFF2-40B4-BE49-F238E27FC236}">
                <a16:creationId xmlns:a16="http://schemas.microsoft.com/office/drawing/2014/main" id="{E2494EC7-A638-4FD9-B4B3-78D06CA2166A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3267339" y="1477558"/>
            <a:ext cx="549557" cy="549557"/>
          </a:xfrm>
          <a:prstGeom prst="rect">
            <a:avLst/>
          </a:prstGeom>
        </p:spPr>
      </p:pic>
      <p:pic>
        <p:nvPicPr>
          <p:cNvPr id="58" name="Gráfico 57" descr="Operário da construção civil destaque">
            <a:extLst>
              <a:ext uri="{FF2B5EF4-FFF2-40B4-BE49-F238E27FC236}">
                <a16:creationId xmlns:a16="http://schemas.microsoft.com/office/drawing/2014/main" id="{3F6FBF01-1E5B-4770-93D1-3AF00F0A6492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1416678" y="1680075"/>
            <a:ext cx="457924" cy="428593"/>
          </a:xfrm>
          <a:prstGeom prst="rect">
            <a:avLst/>
          </a:prstGeom>
        </p:spPr>
      </p:pic>
      <p:sp>
        <p:nvSpPr>
          <p:cNvPr id="74" name="Título 1">
            <a:extLst>
              <a:ext uri="{FF2B5EF4-FFF2-40B4-BE49-F238E27FC236}">
                <a16:creationId xmlns:a16="http://schemas.microsoft.com/office/drawing/2014/main" id="{9BF1FB18-E9AF-4626-AB11-A77D0A479259}"/>
              </a:ext>
            </a:extLst>
          </p:cNvPr>
          <p:cNvSpPr txBox="1">
            <a:spLocks/>
          </p:cNvSpPr>
          <p:nvPr/>
        </p:nvSpPr>
        <p:spPr>
          <a:xfrm>
            <a:off x="4830742" y="1997530"/>
            <a:ext cx="1956954" cy="4324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1400" b="1" dirty="0">
                <a:solidFill>
                  <a:srgbClr val="1509D3"/>
                </a:solidFill>
              </a:rPr>
              <a:t>Cultura e/ou Património</a:t>
            </a:r>
          </a:p>
        </p:txBody>
      </p:sp>
      <p:sp>
        <p:nvSpPr>
          <p:cNvPr id="75" name="Título 1">
            <a:extLst>
              <a:ext uri="{FF2B5EF4-FFF2-40B4-BE49-F238E27FC236}">
                <a16:creationId xmlns:a16="http://schemas.microsoft.com/office/drawing/2014/main" id="{F199E8A6-55ED-4174-8D8E-9D05C34ECDDD}"/>
              </a:ext>
            </a:extLst>
          </p:cNvPr>
          <p:cNvSpPr txBox="1">
            <a:spLocks/>
          </p:cNvSpPr>
          <p:nvPr/>
        </p:nvSpPr>
        <p:spPr>
          <a:xfrm>
            <a:off x="6892974" y="2049869"/>
            <a:ext cx="1956954" cy="4324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1400" b="1" dirty="0">
                <a:solidFill>
                  <a:srgbClr val="1509D3"/>
                </a:solidFill>
              </a:rPr>
              <a:t>Combate à Exclusão Social</a:t>
            </a:r>
          </a:p>
        </p:txBody>
      </p:sp>
      <p:sp>
        <p:nvSpPr>
          <p:cNvPr id="76" name="Título 1">
            <a:extLst>
              <a:ext uri="{FF2B5EF4-FFF2-40B4-BE49-F238E27FC236}">
                <a16:creationId xmlns:a16="http://schemas.microsoft.com/office/drawing/2014/main" id="{E029117E-5D94-40CA-84D6-B83CA5BF9BF5}"/>
              </a:ext>
            </a:extLst>
          </p:cNvPr>
          <p:cNvSpPr txBox="1">
            <a:spLocks/>
          </p:cNvSpPr>
          <p:nvPr/>
        </p:nvSpPr>
        <p:spPr>
          <a:xfrm>
            <a:off x="9060484" y="2088251"/>
            <a:ext cx="1223801" cy="3493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1400" b="1" dirty="0">
                <a:solidFill>
                  <a:srgbClr val="1509D3"/>
                </a:solidFill>
              </a:rPr>
              <a:t>Saúde</a:t>
            </a:r>
          </a:p>
        </p:txBody>
      </p:sp>
      <p:pic>
        <p:nvPicPr>
          <p:cNvPr id="78" name="Gráfico 77" descr="Médico destaque">
            <a:extLst>
              <a:ext uri="{FF2B5EF4-FFF2-40B4-BE49-F238E27FC236}">
                <a16:creationId xmlns:a16="http://schemas.microsoft.com/office/drawing/2014/main" id="{A3383309-2C21-4158-B742-A4F5636D7848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9353883" y="1405784"/>
            <a:ext cx="637004" cy="637004"/>
          </a:xfrm>
          <a:prstGeom prst="rect">
            <a:avLst/>
          </a:prstGeom>
        </p:spPr>
      </p:pic>
      <p:pic>
        <p:nvPicPr>
          <p:cNvPr id="82" name="Gráfico 81" descr="Ligações destaque">
            <a:extLst>
              <a:ext uri="{FF2B5EF4-FFF2-40B4-BE49-F238E27FC236}">
                <a16:creationId xmlns:a16="http://schemas.microsoft.com/office/drawing/2014/main" id="{72E48133-40B5-4405-A16B-600659512637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10852842" y="1305300"/>
            <a:ext cx="696733" cy="696733"/>
          </a:xfrm>
          <a:prstGeom prst="rect">
            <a:avLst/>
          </a:prstGeom>
        </p:spPr>
      </p:pic>
      <p:sp>
        <p:nvSpPr>
          <p:cNvPr id="83" name="Título 1">
            <a:extLst>
              <a:ext uri="{FF2B5EF4-FFF2-40B4-BE49-F238E27FC236}">
                <a16:creationId xmlns:a16="http://schemas.microsoft.com/office/drawing/2014/main" id="{555B5691-DC20-4FC9-BC6F-5CCE26C7F1FA}"/>
              </a:ext>
            </a:extLst>
          </p:cNvPr>
          <p:cNvSpPr txBox="1">
            <a:spLocks/>
          </p:cNvSpPr>
          <p:nvPr/>
        </p:nvSpPr>
        <p:spPr>
          <a:xfrm>
            <a:off x="10175085" y="2012056"/>
            <a:ext cx="1956954" cy="4324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1400" b="1" dirty="0">
                <a:solidFill>
                  <a:srgbClr val="040DCC"/>
                </a:solidFill>
              </a:rPr>
              <a:t>Associativismo</a:t>
            </a:r>
          </a:p>
        </p:txBody>
      </p:sp>
      <p:sp>
        <p:nvSpPr>
          <p:cNvPr id="84" name="Título 1">
            <a:extLst>
              <a:ext uri="{FF2B5EF4-FFF2-40B4-BE49-F238E27FC236}">
                <a16:creationId xmlns:a16="http://schemas.microsoft.com/office/drawing/2014/main" id="{34F39753-5190-4E1C-97A1-8C48DF2884A7}"/>
              </a:ext>
            </a:extLst>
          </p:cNvPr>
          <p:cNvSpPr txBox="1">
            <a:spLocks/>
          </p:cNvSpPr>
          <p:nvPr/>
        </p:nvSpPr>
        <p:spPr>
          <a:xfrm>
            <a:off x="635201" y="4347781"/>
            <a:ext cx="1088479" cy="4092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1400" b="1" dirty="0">
                <a:solidFill>
                  <a:srgbClr val="1509D3"/>
                </a:solidFill>
              </a:rPr>
              <a:t>Desporto</a:t>
            </a:r>
          </a:p>
        </p:txBody>
      </p:sp>
      <p:pic>
        <p:nvPicPr>
          <p:cNvPr id="86" name="Gráfico 85" descr="Balança da justiça destaque">
            <a:extLst>
              <a:ext uri="{FF2B5EF4-FFF2-40B4-BE49-F238E27FC236}">
                <a16:creationId xmlns:a16="http://schemas.microsoft.com/office/drawing/2014/main" id="{A6E0B65A-D21E-499D-8BFA-0C686905ADE3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3214714" y="3488595"/>
            <a:ext cx="753807" cy="753807"/>
          </a:xfrm>
          <a:prstGeom prst="rect">
            <a:avLst/>
          </a:prstGeom>
        </p:spPr>
      </p:pic>
      <p:sp>
        <p:nvSpPr>
          <p:cNvPr id="87" name="Título 1">
            <a:extLst>
              <a:ext uri="{FF2B5EF4-FFF2-40B4-BE49-F238E27FC236}">
                <a16:creationId xmlns:a16="http://schemas.microsoft.com/office/drawing/2014/main" id="{83249E9E-ECB6-4C24-849E-B7B7873EDF68}"/>
              </a:ext>
            </a:extLst>
          </p:cNvPr>
          <p:cNvSpPr txBox="1">
            <a:spLocks/>
          </p:cNvSpPr>
          <p:nvPr/>
        </p:nvSpPr>
        <p:spPr>
          <a:xfrm>
            <a:off x="2752350" y="2059069"/>
            <a:ext cx="1956954" cy="4324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1400" b="1" dirty="0">
                <a:solidFill>
                  <a:srgbClr val="1509D3"/>
                </a:solidFill>
              </a:rPr>
              <a:t>Apoio a idosos e/ou apoio à infância</a:t>
            </a:r>
          </a:p>
        </p:txBody>
      </p:sp>
      <p:sp>
        <p:nvSpPr>
          <p:cNvPr id="88" name="Título 1">
            <a:extLst>
              <a:ext uri="{FF2B5EF4-FFF2-40B4-BE49-F238E27FC236}">
                <a16:creationId xmlns:a16="http://schemas.microsoft.com/office/drawing/2014/main" id="{00780160-149F-4EFC-8859-99B5E08ECC64}"/>
              </a:ext>
            </a:extLst>
          </p:cNvPr>
          <p:cNvSpPr txBox="1">
            <a:spLocks/>
          </p:cNvSpPr>
          <p:nvPr/>
        </p:nvSpPr>
        <p:spPr>
          <a:xfrm>
            <a:off x="5363709" y="4293548"/>
            <a:ext cx="1956954" cy="4324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1400" b="1" dirty="0">
                <a:solidFill>
                  <a:srgbClr val="1509D3"/>
                </a:solidFill>
              </a:rPr>
              <a:t>Direitos dos Animais</a:t>
            </a:r>
          </a:p>
        </p:txBody>
      </p:sp>
      <p:sp>
        <p:nvSpPr>
          <p:cNvPr id="89" name="Título 1">
            <a:extLst>
              <a:ext uri="{FF2B5EF4-FFF2-40B4-BE49-F238E27FC236}">
                <a16:creationId xmlns:a16="http://schemas.microsoft.com/office/drawing/2014/main" id="{6FEE133C-3995-4D87-8F37-865F027E0695}"/>
              </a:ext>
            </a:extLst>
          </p:cNvPr>
          <p:cNvSpPr txBox="1">
            <a:spLocks/>
          </p:cNvSpPr>
          <p:nvPr/>
        </p:nvSpPr>
        <p:spPr>
          <a:xfrm>
            <a:off x="7505748" y="4244093"/>
            <a:ext cx="1276416" cy="4324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1400" b="1" dirty="0">
                <a:solidFill>
                  <a:srgbClr val="1509D3"/>
                </a:solidFill>
              </a:rPr>
              <a:t>Cidadania</a:t>
            </a:r>
          </a:p>
        </p:txBody>
      </p:sp>
      <p:sp>
        <p:nvSpPr>
          <p:cNvPr id="90" name="Título 1">
            <a:extLst>
              <a:ext uri="{FF2B5EF4-FFF2-40B4-BE49-F238E27FC236}">
                <a16:creationId xmlns:a16="http://schemas.microsoft.com/office/drawing/2014/main" id="{125ABACA-5670-436E-B276-5ED4519B30CD}"/>
              </a:ext>
            </a:extLst>
          </p:cNvPr>
          <p:cNvSpPr txBox="1">
            <a:spLocks/>
          </p:cNvSpPr>
          <p:nvPr/>
        </p:nvSpPr>
        <p:spPr>
          <a:xfrm>
            <a:off x="8985346" y="4204154"/>
            <a:ext cx="2597878" cy="4324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1400" b="1" dirty="0">
                <a:solidFill>
                  <a:srgbClr val="1509D3"/>
                </a:solidFill>
              </a:rPr>
              <a:t>Outras de reconhecido interesse</a:t>
            </a:r>
          </a:p>
        </p:txBody>
      </p:sp>
    </p:spTree>
    <p:extLst>
      <p:ext uri="{BB962C8B-B14F-4D97-AF65-F5344CB8AC3E}">
        <p14:creationId xmlns:p14="http://schemas.microsoft.com/office/powerpoint/2010/main" val="461767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8DDA45-7FA5-4433-B37F-66F3AB865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5034" y="158579"/>
            <a:ext cx="10515600" cy="549274"/>
          </a:xfrm>
        </p:spPr>
        <p:txBody>
          <a:bodyPr>
            <a:normAutofit fontScale="90000"/>
          </a:bodyPr>
          <a:lstStyle/>
          <a:p>
            <a:r>
              <a:rPr lang="pt-PT" b="1" dirty="0">
                <a:solidFill>
                  <a:srgbClr val="1509D3"/>
                </a:solidFill>
              </a:rPr>
              <a:t>OTL- CD</a:t>
            </a:r>
            <a:r>
              <a:rPr lang="pt-PT" sz="2000" b="1" dirty="0">
                <a:solidFill>
                  <a:srgbClr val="1509D3"/>
                </a:solidFill>
              </a:rPr>
              <a:t> </a:t>
            </a:r>
            <a:r>
              <a:rPr lang="pt-PT" sz="4900" b="1" dirty="0">
                <a:solidFill>
                  <a:srgbClr val="1509D3"/>
                </a:solidFill>
              </a:rPr>
              <a:t>| </a:t>
            </a:r>
            <a:r>
              <a:rPr lang="pt-PT" sz="3100" b="1" dirty="0">
                <a:solidFill>
                  <a:srgbClr val="1509D3"/>
                </a:solidFill>
              </a:rPr>
              <a:t>J</a:t>
            </a:r>
            <a:r>
              <a:rPr lang="pt-PT" sz="2000" b="1" dirty="0">
                <a:solidFill>
                  <a:srgbClr val="1509D3"/>
                </a:solidFill>
              </a:rPr>
              <a:t>ovens </a:t>
            </a:r>
            <a:r>
              <a:rPr lang="pt-PT" sz="3100" b="1" dirty="0">
                <a:solidFill>
                  <a:srgbClr val="1509D3"/>
                </a:solidFill>
              </a:rPr>
              <a:t>M</a:t>
            </a:r>
            <a:r>
              <a:rPr lang="pt-PT" sz="2000" b="1" dirty="0">
                <a:solidFill>
                  <a:srgbClr val="1509D3"/>
                </a:solidFill>
              </a:rPr>
              <a:t>onitores, 18 aos 30 anos</a:t>
            </a:r>
            <a:endParaRPr lang="pt-PT" b="1" dirty="0">
              <a:solidFill>
                <a:srgbClr val="1509D3"/>
              </a:solidFill>
            </a:endParaRP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AC5686B8-86EB-4BC5-A010-3F8A01B67630}"/>
              </a:ext>
            </a:extLst>
          </p:cNvPr>
          <p:cNvSpPr txBox="1">
            <a:spLocks/>
          </p:cNvSpPr>
          <p:nvPr/>
        </p:nvSpPr>
        <p:spPr>
          <a:xfrm>
            <a:off x="648069" y="1965009"/>
            <a:ext cx="10733650" cy="33851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1800" dirty="0">
                <a:effectLst/>
                <a:latin typeface="+mn-lt"/>
              </a:rPr>
              <a:t>Com </a:t>
            </a:r>
            <a:r>
              <a:rPr lang="pt-PT" sz="1800" dirty="0">
                <a:solidFill>
                  <a:srgbClr val="040DCC"/>
                </a:solidFill>
                <a:effectLst/>
                <a:latin typeface="+mn-lt"/>
              </a:rPr>
              <a:t>formação específica na área de intervenção do projeto (certificação comprovada);</a:t>
            </a:r>
          </a:p>
          <a:p>
            <a:pPr marL="685800" indent="-685800" algn="ctr">
              <a:buFont typeface="Arial" panose="020B0604020202020204" pitchFamily="34" charset="0"/>
              <a:buChar char="•"/>
            </a:pPr>
            <a:endParaRPr lang="pt-PT" sz="1800" dirty="0">
              <a:solidFill>
                <a:srgbClr val="040DCC"/>
              </a:solidFill>
              <a:effectLst/>
              <a:latin typeface="+mn-lt"/>
            </a:endParaRPr>
          </a:p>
          <a:p>
            <a:pPr algn="ctr"/>
            <a:r>
              <a:rPr lang="pt-PT" sz="1800" dirty="0">
                <a:latin typeface="+mn-lt"/>
              </a:rPr>
              <a:t>Com currículo - experiência comprovada na área de ocupação do projeto (últimos 3 anos);</a:t>
            </a:r>
          </a:p>
          <a:p>
            <a:pPr marL="685800" indent="-685800" algn="ctr">
              <a:buFont typeface="Arial" panose="020B0604020202020204" pitchFamily="34" charset="0"/>
              <a:buChar char="•"/>
            </a:pPr>
            <a:endParaRPr lang="pt-PT" sz="1800" dirty="0">
              <a:latin typeface="+mn-lt"/>
            </a:endParaRPr>
          </a:p>
          <a:p>
            <a:pPr algn="ctr"/>
            <a:r>
              <a:rPr lang="pt-PT" sz="1800" dirty="0">
                <a:latin typeface="+mn-lt"/>
              </a:rPr>
              <a:t>Apresenta e executa, em parceria com outra entidade, o projeto;</a:t>
            </a:r>
          </a:p>
          <a:p>
            <a:pPr marL="685800" indent="-685800" algn="ctr">
              <a:buFont typeface="Arial" panose="020B0604020202020204" pitchFamily="34" charset="0"/>
              <a:buChar char="•"/>
            </a:pPr>
            <a:endParaRPr lang="pt-PT" sz="1800" dirty="0">
              <a:latin typeface="+mn-lt"/>
            </a:endParaRPr>
          </a:p>
          <a:p>
            <a:pPr algn="ctr"/>
            <a:r>
              <a:rPr lang="pt-PT" sz="1800" dirty="0">
                <a:latin typeface="+mn-lt"/>
              </a:rPr>
              <a:t>Orienta e coordena </a:t>
            </a:r>
            <a:r>
              <a:rPr lang="pt-PT" sz="1800" b="1" dirty="0">
                <a:latin typeface="+mn-lt"/>
              </a:rPr>
              <a:t>jovens participantes dos 12 aos 17 anos</a:t>
            </a:r>
            <a:r>
              <a:rPr lang="pt-PT" sz="1800" dirty="0">
                <a:latin typeface="+mn-lt"/>
              </a:rPr>
              <a:t>.</a:t>
            </a:r>
            <a:br>
              <a:rPr lang="pt-PT" sz="1800" dirty="0">
                <a:latin typeface="+mn-lt"/>
              </a:rPr>
            </a:br>
            <a:endParaRPr lang="pt-PT" sz="1800" dirty="0">
              <a:latin typeface="+mn-lt"/>
            </a:endParaRPr>
          </a:p>
        </p:txBody>
      </p:sp>
      <p:pic>
        <p:nvPicPr>
          <p:cNvPr id="7" name="Gráfico 6" descr="Género com preenchimento sólido">
            <a:extLst>
              <a:ext uri="{FF2B5EF4-FFF2-40B4-BE49-F238E27FC236}">
                <a16:creationId xmlns:a16="http://schemas.microsoft.com/office/drawing/2014/main" id="{2AABCB67-D39D-4B21-81E3-BFA2258D53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34878" y="1295136"/>
            <a:ext cx="914400" cy="914400"/>
          </a:xfrm>
          <a:prstGeom prst="rect">
            <a:avLst/>
          </a:prstGeom>
        </p:spPr>
      </p:pic>
      <p:pic>
        <p:nvPicPr>
          <p:cNvPr id="9" name="Gráfico 8" descr="Grupo com preenchimento sólido">
            <a:extLst>
              <a:ext uri="{FF2B5EF4-FFF2-40B4-BE49-F238E27FC236}">
                <a16:creationId xmlns:a16="http://schemas.microsoft.com/office/drawing/2014/main" id="{E7E64E83-DF10-4422-94E1-5A605BB6FE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96000" y="5471245"/>
            <a:ext cx="853514" cy="853514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D237EE25-0DFF-49E1-9287-9D202CE89D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21102" y="5337970"/>
            <a:ext cx="853514" cy="853514"/>
          </a:xfrm>
          <a:prstGeom prst="rect">
            <a:avLst/>
          </a:prstGeom>
        </p:spPr>
      </p:pic>
      <p:pic>
        <p:nvPicPr>
          <p:cNvPr id="22" name="Gráfico 21" descr="Grupo com preenchimento sólido">
            <a:extLst>
              <a:ext uri="{FF2B5EF4-FFF2-40B4-BE49-F238E27FC236}">
                <a16:creationId xmlns:a16="http://schemas.microsoft.com/office/drawing/2014/main" id="{63389226-9FFC-42C1-9D43-FE0E70F4B73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r="27086"/>
          <a:stretch/>
        </p:blipFill>
        <p:spPr>
          <a:xfrm>
            <a:off x="4892318" y="5468126"/>
            <a:ext cx="620601" cy="851147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B87343DA-3389-4DE4-A5F7-16AC2FED7C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65019" y="5313528"/>
            <a:ext cx="877956" cy="877956"/>
          </a:xfrm>
          <a:prstGeom prst="rect">
            <a:avLst/>
          </a:prstGeom>
        </p:spPr>
      </p:pic>
      <p:pic>
        <p:nvPicPr>
          <p:cNvPr id="10" name="Picture 14">
            <a:extLst>
              <a:ext uri="{FF2B5EF4-FFF2-40B4-BE49-F238E27FC236}">
                <a16:creationId xmlns:a16="http://schemas.microsoft.com/office/drawing/2014/main" id="{3446244B-3919-43F9-8D53-18AC1AC1B6E1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9575" y="5880295"/>
            <a:ext cx="675330" cy="9916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62332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8DDA45-7FA5-4433-B37F-66F3AB865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5034" y="158579"/>
            <a:ext cx="10515600" cy="549274"/>
          </a:xfrm>
        </p:spPr>
        <p:txBody>
          <a:bodyPr>
            <a:normAutofit fontScale="90000"/>
          </a:bodyPr>
          <a:lstStyle/>
          <a:p>
            <a:r>
              <a:rPr lang="pt-PT" b="1">
                <a:solidFill>
                  <a:srgbClr val="1509D3"/>
                </a:solidFill>
              </a:rPr>
              <a:t>OTL- CD</a:t>
            </a:r>
            <a:r>
              <a:rPr lang="pt-PT" sz="2000" b="1">
                <a:solidFill>
                  <a:srgbClr val="1509D3"/>
                </a:solidFill>
              </a:rPr>
              <a:t> </a:t>
            </a:r>
            <a:r>
              <a:rPr lang="pt-PT" sz="4900" b="1">
                <a:solidFill>
                  <a:srgbClr val="1509D3"/>
                </a:solidFill>
              </a:rPr>
              <a:t>| </a:t>
            </a:r>
            <a:r>
              <a:rPr lang="pt-PT" sz="3100" b="1">
                <a:solidFill>
                  <a:srgbClr val="1509D3"/>
                </a:solidFill>
              </a:rPr>
              <a:t>C</a:t>
            </a:r>
            <a:r>
              <a:rPr lang="pt-PT" sz="2000" b="1">
                <a:solidFill>
                  <a:srgbClr val="1509D3"/>
                </a:solidFill>
              </a:rPr>
              <a:t>ritérios para </a:t>
            </a:r>
            <a:r>
              <a:rPr lang="pt-PT" sz="3100" b="1">
                <a:solidFill>
                  <a:srgbClr val="1509D3"/>
                </a:solidFill>
              </a:rPr>
              <a:t>A</a:t>
            </a:r>
            <a:r>
              <a:rPr lang="pt-PT" sz="2000" b="1">
                <a:solidFill>
                  <a:srgbClr val="1509D3"/>
                </a:solidFill>
              </a:rPr>
              <a:t>provação de </a:t>
            </a:r>
            <a:r>
              <a:rPr lang="pt-PT" sz="3100" b="1">
                <a:solidFill>
                  <a:srgbClr val="1509D3"/>
                </a:solidFill>
              </a:rPr>
              <a:t>P</a:t>
            </a:r>
            <a:r>
              <a:rPr lang="pt-PT" sz="2000" b="1">
                <a:solidFill>
                  <a:srgbClr val="1509D3"/>
                </a:solidFill>
              </a:rPr>
              <a:t>rojetos</a:t>
            </a:r>
            <a:endParaRPr lang="pt-PT" b="1" dirty="0">
              <a:solidFill>
                <a:srgbClr val="1509D3"/>
              </a:solidFill>
            </a:endParaRP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AC5686B8-86EB-4BC5-A010-3F8A01B67630}"/>
              </a:ext>
            </a:extLst>
          </p:cNvPr>
          <p:cNvSpPr txBox="1">
            <a:spLocks/>
          </p:cNvSpPr>
          <p:nvPr/>
        </p:nvSpPr>
        <p:spPr>
          <a:xfrm>
            <a:off x="126609" y="1195754"/>
            <a:ext cx="11943471" cy="61757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857250" indent="-85725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pt-PT" sz="9600" b="1" dirty="0"/>
              <a:t>Áreas de intervenção prioritárias;</a:t>
            </a:r>
          </a:p>
          <a:p>
            <a:pPr marL="857250" indent="-857250">
              <a:lnSpc>
                <a:spcPct val="110000"/>
              </a:lnSpc>
              <a:buFont typeface="Courier New" panose="02070309020205020404" pitchFamily="49" charset="0"/>
              <a:buChar char="o"/>
            </a:pPr>
            <a:endParaRPr lang="pt-PT" sz="9600" b="1" dirty="0"/>
          </a:p>
          <a:p>
            <a:pPr marL="857250" indent="-85725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pt-PT" sz="9600" b="1" dirty="0"/>
              <a:t>Duração diária do projeto;</a:t>
            </a:r>
          </a:p>
          <a:p>
            <a:pPr>
              <a:lnSpc>
                <a:spcPct val="110000"/>
              </a:lnSpc>
            </a:pPr>
            <a:r>
              <a:rPr lang="pt-PT" sz="9600" b="1" dirty="0"/>
              <a:t> </a:t>
            </a:r>
          </a:p>
          <a:p>
            <a:pPr marL="857250" indent="-85725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pt-PT" sz="9600" b="1" dirty="0"/>
              <a:t>Duração total do projeto;</a:t>
            </a:r>
          </a:p>
          <a:p>
            <a:pPr marL="857250" indent="-857250">
              <a:lnSpc>
                <a:spcPct val="110000"/>
              </a:lnSpc>
              <a:buFont typeface="Courier New" panose="02070309020205020404" pitchFamily="49" charset="0"/>
              <a:buChar char="o"/>
            </a:pPr>
            <a:endParaRPr lang="pt-PT" sz="9600" b="1" dirty="0"/>
          </a:p>
          <a:p>
            <a:pPr marL="857250" indent="-85725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pt-PT" sz="9600" b="1" dirty="0"/>
              <a:t>Envolvimento de jovens na conceção e desenvolvimento do projeto (aplica-se no caso da alínea b) do nº 1 do artigo 8º);</a:t>
            </a:r>
          </a:p>
          <a:p>
            <a:pPr marL="857250" indent="-857250">
              <a:lnSpc>
                <a:spcPct val="110000"/>
              </a:lnSpc>
              <a:buFont typeface="Courier New" panose="02070309020205020404" pitchFamily="49" charset="0"/>
              <a:buChar char="o"/>
            </a:pPr>
            <a:endParaRPr lang="pt-PT" sz="9600" b="1" dirty="0"/>
          </a:p>
          <a:p>
            <a:pPr marL="857250" indent="-85725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pt-PT" sz="9600" b="1" dirty="0"/>
              <a:t>Experiência prática dos jovens monitores, nos últimos 3 anos – Verificar no Curriculum.</a:t>
            </a:r>
          </a:p>
          <a:p>
            <a:pPr>
              <a:lnSpc>
                <a:spcPct val="110000"/>
              </a:lnSpc>
            </a:pPr>
            <a:endParaRPr lang="pt-PT" sz="5900" b="1" dirty="0"/>
          </a:p>
          <a:p>
            <a:pPr>
              <a:lnSpc>
                <a:spcPct val="110000"/>
              </a:lnSpc>
            </a:pPr>
            <a:endParaRPr lang="pt-PT" sz="5900" b="1" dirty="0"/>
          </a:p>
          <a:p>
            <a:pPr algn="r">
              <a:lnSpc>
                <a:spcPct val="110000"/>
              </a:lnSpc>
            </a:pPr>
            <a:r>
              <a:rPr lang="pt-PT" sz="5900" b="1" dirty="0">
                <a:solidFill>
                  <a:srgbClr val="2600DD"/>
                </a:solidFill>
              </a:rPr>
              <a:t>Estes critérios são aferidos automaticamente pela Plataforma</a:t>
            </a:r>
          </a:p>
          <a:p>
            <a:pPr algn="r">
              <a:lnSpc>
                <a:spcPct val="110000"/>
              </a:lnSpc>
            </a:pPr>
            <a:endParaRPr lang="pt-PT" sz="5900" b="1" dirty="0">
              <a:solidFill>
                <a:srgbClr val="2600DD"/>
              </a:solidFill>
            </a:endParaRPr>
          </a:p>
          <a:p>
            <a:pPr algn="r">
              <a:lnSpc>
                <a:spcPct val="110000"/>
              </a:lnSpc>
            </a:pPr>
            <a:endParaRPr lang="pt-PT" sz="5900" b="1" dirty="0">
              <a:solidFill>
                <a:srgbClr val="2600DD"/>
              </a:solidFill>
            </a:endParaRPr>
          </a:p>
          <a:p>
            <a:pPr algn="r">
              <a:lnSpc>
                <a:spcPct val="110000"/>
              </a:lnSpc>
            </a:pPr>
            <a:endParaRPr lang="pt-PT" sz="5900" b="1" dirty="0"/>
          </a:p>
          <a:p>
            <a:pPr>
              <a:lnSpc>
                <a:spcPct val="110000"/>
              </a:lnSpc>
            </a:pPr>
            <a:endParaRPr lang="pt-PT" sz="5900" b="1" dirty="0"/>
          </a:p>
          <a:p>
            <a:pPr marL="857250" indent="-8572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pt-PT" sz="9600" b="1" dirty="0"/>
              <a:t>Relevância do projeto para a comunidade local.</a:t>
            </a:r>
          </a:p>
          <a:p>
            <a:pPr marL="857250" indent="-85725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pt-PT" sz="8600" b="1" dirty="0"/>
          </a:p>
          <a:p>
            <a:pPr algn="ctr">
              <a:lnSpc>
                <a:spcPct val="110000"/>
              </a:lnSpc>
            </a:pPr>
            <a:r>
              <a:rPr lang="pt-PT" sz="6400" b="1" dirty="0">
                <a:solidFill>
                  <a:srgbClr val="2600DD"/>
                </a:solidFill>
              </a:rPr>
              <a:t>Critério avaliado pela Direção Regional da área geográfica onde se realiza o projeto</a:t>
            </a:r>
            <a:endParaRPr lang="pt-PT" sz="6400" b="1" dirty="0"/>
          </a:p>
          <a:p>
            <a:pPr marL="857250" indent="-85725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pt-PT" sz="8600" b="1" dirty="0"/>
          </a:p>
          <a:p>
            <a:pPr marL="685800" indent="-685800">
              <a:buFont typeface="Arial" panose="020B0604020202020204" pitchFamily="34" charset="0"/>
              <a:buChar char="•"/>
            </a:pPr>
            <a:endParaRPr lang="pt-PT" sz="3300" dirty="0">
              <a:solidFill>
                <a:srgbClr val="040DCC"/>
              </a:solidFill>
              <a:effectLst/>
              <a:latin typeface="Times New Roman" panose="02020603050405020304" pitchFamily="18" charset="0"/>
            </a:endParaRPr>
          </a:p>
          <a:p>
            <a:br>
              <a:rPr lang="pt-PT" sz="3300" dirty="0">
                <a:latin typeface="Times New Roman" panose="02020603050405020304" pitchFamily="18" charset="0"/>
              </a:rPr>
            </a:br>
            <a:endParaRPr lang="pt-PT" sz="3300" dirty="0">
              <a:latin typeface="Times New Roman" panose="02020603050405020304" pitchFamily="18" charset="0"/>
            </a:endParaRPr>
          </a:p>
        </p:txBody>
      </p:sp>
      <p:pic>
        <p:nvPicPr>
          <p:cNvPr id="5" name="Gráfico 4" descr="Alfaiate e ajustes com preenchimento sólido">
            <a:extLst>
              <a:ext uri="{FF2B5EF4-FFF2-40B4-BE49-F238E27FC236}">
                <a16:creationId xmlns:a16="http://schemas.microsoft.com/office/drawing/2014/main" id="{910D32D6-7034-46C9-BD4F-8ABA0BDC4D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12662" y="653407"/>
            <a:ext cx="1753101" cy="1753101"/>
          </a:xfrm>
          <a:prstGeom prst="rect">
            <a:avLst/>
          </a:prstGeom>
        </p:spPr>
      </p:pic>
      <p:pic>
        <p:nvPicPr>
          <p:cNvPr id="8" name="Gráfico 7" descr="Anterior com preenchimento sólido">
            <a:extLst>
              <a:ext uri="{FF2B5EF4-FFF2-40B4-BE49-F238E27FC236}">
                <a16:creationId xmlns:a16="http://schemas.microsoft.com/office/drawing/2014/main" id="{381F6638-3071-4B71-B27C-B0A1ADE37D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0586855">
            <a:off x="6555034" y="4705159"/>
            <a:ext cx="670130" cy="670130"/>
          </a:xfrm>
          <a:prstGeom prst="rect">
            <a:avLst/>
          </a:prstGeom>
        </p:spPr>
      </p:pic>
      <p:pic>
        <p:nvPicPr>
          <p:cNvPr id="16" name="Picture 14">
            <a:extLst>
              <a:ext uri="{FF2B5EF4-FFF2-40B4-BE49-F238E27FC236}">
                <a16:creationId xmlns:a16="http://schemas.microsoft.com/office/drawing/2014/main" id="{F8EEDA18-EC30-4CDA-8016-26956CDA27CC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9575" y="5880295"/>
            <a:ext cx="675330" cy="9916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16078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8DDA45-7FA5-4433-B37F-66F3AB865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5034" y="158579"/>
            <a:ext cx="10515600" cy="549274"/>
          </a:xfrm>
        </p:spPr>
        <p:txBody>
          <a:bodyPr>
            <a:normAutofit fontScale="90000"/>
          </a:bodyPr>
          <a:lstStyle/>
          <a:p>
            <a:r>
              <a:rPr lang="pt-PT" b="1" dirty="0">
                <a:solidFill>
                  <a:srgbClr val="1509D3"/>
                </a:solidFill>
              </a:rPr>
              <a:t>OTL - CD</a:t>
            </a:r>
            <a:r>
              <a:rPr lang="pt-PT" sz="2000" b="1" dirty="0">
                <a:solidFill>
                  <a:srgbClr val="1509D3"/>
                </a:solidFill>
              </a:rPr>
              <a:t> </a:t>
            </a:r>
            <a:r>
              <a:rPr lang="pt-PT" sz="4900" b="1" dirty="0">
                <a:solidFill>
                  <a:srgbClr val="1509D3"/>
                </a:solidFill>
              </a:rPr>
              <a:t>| </a:t>
            </a:r>
            <a:r>
              <a:rPr lang="pt-PT" sz="3100" b="1" dirty="0">
                <a:solidFill>
                  <a:srgbClr val="1509D3"/>
                </a:solidFill>
              </a:rPr>
              <a:t>P</a:t>
            </a:r>
            <a:r>
              <a:rPr lang="pt-PT" sz="2000" b="1" dirty="0">
                <a:solidFill>
                  <a:srgbClr val="1509D3"/>
                </a:solidFill>
              </a:rPr>
              <a:t>rocedimentos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054AB7AA-8B93-46B3-8B8F-C8231EBBBAE1}"/>
              </a:ext>
            </a:extLst>
          </p:cNvPr>
          <p:cNvSpPr txBox="1">
            <a:spLocks/>
          </p:cNvSpPr>
          <p:nvPr/>
        </p:nvSpPr>
        <p:spPr>
          <a:xfrm>
            <a:off x="1355034" y="1364973"/>
            <a:ext cx="10280375" cy="416118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3200" b="1" dirty="0"/>
              <a:t>Manutenção </a:t>
            </a:r>
            <a:r>
              <a:rPr lang="pt-PT" sz="3200" b="1" dirty="0">
                <a:solidFill>
                  <a:srgbClr val="2600DD"/>
                </a:solidFill>
              </a:rPr>
              <a:t>do valor de 1,00 euro</a:t>
            </a:r>
            <a:r>
              <a:rPr lang="pt-PT" sz="3200" b="1" dirty="0"/>
              <a:t>, para a bolsa horária a atribuir ao jovem monitor;</a:t>
            </a:r>
          </a:p>
          <a:p>
            <a:endParaRPr lang="pt-PT" sz="3200" b="1" dirty="0"/>
          </a:p>
          <a:p>
            <a:r>
              <a:rPr lang="pt-PT" sz="3200" b="1" dirty="0"/>
              <a:t>Seleção de uma </a:t>
            </a:r>
            <a:r>
              <a:rPr lang="pt-PT" sz="3200" b="1" dirty="0">
                <a:solidFill>
                  <a:srgbClr val="1509D3"/>
                </a:solidFill>
              </a:rPr>
              <a:t>única área de Intervenção </a:t>
            </a:r>
            <a:r>
              <a:rPr lang="pt-PT" sz="3200" b="1" dirty="0"/>
              <a:t>por projeto;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PT" sz="3200" b="1" dirty="0"/>
          </a:p>
          <a:p>
            <a:r>
              <a:rPr lang="pt-PT" sz="3200" b="1" dirty="0"/>
              <a:t>Projetos com </a:t>
            </a:r>
            <a:r>
              <a:rPr lang="pt-PT" sz="3200" b="1" dirty="0">
                <a:solidFill>
                  <a:srgbClr val="2600DD"/>
                </a:solidFill>
              </a:rPr>
              <a:t>3 horas diárias </a:t>
            </a:r>
            <a:r>
              <a:rPr lang="pt-PT" sz="3200" b="1" dirty="0"/>
              <a:t>mais pontuados.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PT" sz="28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PT" sz="2400" b="1" dirty="0"/>
          </a:p>
        </p:txBody>
      </p:sp>
      <p:pic>
        <p:nvPicPr>
          <p:cNvPr id="4" name="Gráfico 3" descr="Gesto de premir botão com preenchimento sólido">
            <a:extLst>
              <a:ext uri="{FF2B5EF4-FFF2-40B4-BE49-F238E27FC236}">
                <a16:creationId xmlns:a16="http://schemas.microsoft.com/office/drawing/2014/main" id="{BE4832F2-3EB6-4A1C-80F3-0B16E35AB3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1791" y="2186609"/>
            <a:ext cx="1258956" cy="1258956"/>
          </a:xfrm>
          <a:prstGeom prst="rect">
            <a:avLst/>
          </a:prstGeom>
        </p:spPr>
      </p:pic>
      <p:pic>
        <p:nvPicPr>
          <p:cNvPr id="5" name="Picture 14">
            <a:extLst>
              <a:ext uri="{FF2B5EF4-FFF2-40B4-BE49-F238E27FC236}">
                <a16:creationId xmlns:a16="http://schemas.microsoft.com/office/drawing/2014/main" id="{845A8040-FE8F-4341-A355-EA5D4B94E377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9575" y="5880295"/>
            <a:ext cx="675330" cy="9916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02300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8DDA45-7FA5-4433-B37F-66F3AB865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5034" y="158579"/>
            <a:ext cx="10515600" cy="549274"/>
          </a:xfrm>
        </p:spPr>
        <p:txBody>
          <a:bodyPr>
            <a:normAutofit fontScale="90000"/>
          </a:bodyPr>
          <a:lstStyle/>
          <a:p>
            <a:r>
              <a:rPr lang="pt-PT" b="1" dirty="0">
                <a:solidFill>
                  <a:srgbClr val="1509D3"/>
                </a:solidFill>
              </a:rPr>
              <a:t>OTL- CD</a:t>
            </a:r>
            <a:r>
              <a:rPr lang="pt-PT" sz="2000" b="1" dirty="0">
                <a:solidFill>
                  <a:srgbClr val="1509D3"/>
                </a:solidFill>
              </a:rPr>
              <a:t> </a:t>
            </a:r>
            <a:r>
              <a:rPr lang="pt-PT" sz="4900" b="1" dirty="0">
                <a:solidFill>
                  <a:srgbClr val="1509D3"/>
                </a:solidFill>
              </a:rPr>
              <a:t>| </a:t>
            </a:r>
            <a:r>
              <a:rPr lang="pt-PT" sz="3100" b="1" dirty="0">
                <a:solidFill>
                  <a:srgbClr val="1509D3"/>
                </a:solidFill>
              </a:rPr>
              <a:t>C</a:t>
            </a:r>
            <a:r>
              <a:rPr lang="pt-PT" sz="2000" b="1" dirty="0">
                <a:solidFill>
                  <a:srgbClr val="1509D3"/>
                </a:solidFill>
              </a:rPr>
              <a:t>alendarização</a:t>
            </a:r>
          </a:p>
        </p:txBody>
      </p:sp>
      <p:pic>
        <p:nvPicPr>
          <p:cNvPr id="10" name="Gráfico 9" descr="Blogue com preenchimento sólido">
            <a:extLst>
              <a:ext uri="{FF2B5EF4-FFF2-40B4-BE49-F238E27FC236}">
                <a16:creationId xmlns:a16="http://schemas.microsoft.com/office/drawing/2014/main" id="{1A6D7539-49C9-43DB-A92A-8C68C4F7DA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63987" y="1760349"/>
            <a:ext cx="914400" cy="914400"/>
          </a:xfrm>
          <a:prstGeom prst="rect">
            <a:avLst/>
          </a:prstGeom>
        </p:spPr>
      </p:pic>
      <p:pic>
        <p:nvPicPr>
          <p:cNvPr id="5" name="Picture 14">
            <a:extLst>
              <a:ext uri="{FF2B5EF4-FFF2-40B4-BE49-F238E27FC236}">
                <a16:creationId xmlns:a16="http://schemas.microsoft.com/office/drawing/2014/main" id="{AA9E6D5A-6908-47BD-96E6-BBD6733F0890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9575" y="5880295"/>
            <a:ext cx="675330" cy="99168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63FF1618-452C-4F9A-8C9F-E5580710E8E2}"/>
              </a:ext>
            </a:extLst>
          </p:cNvPr>
          <p:cNvSpPr txBox="1">
            <a:spLocks/>
          </p:cNvSpPr>
          <p:nvPr/>
        </p:nvSpPr>
        <p:spPr>
          <a:xfrm>
            <a:off x="878334" y="995423"/>
            <a:ext cx="10071317" cy="446015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Período de realização de: </a:t>
            </a:r>
            <a:r>
              <a:rPr lang="pt-PT" sz="2000" b="1" i="1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de junho a  setembro de </a:t>
            </a:r>
            <a:r>
              <a:rPr lang="pt-PT" sz="2000" b="1" i="1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cada ano</a:t>
            </a:r>
            <a:endParaRPr lang="pt-PT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marL="342900" lvl="0" indent="-342900">
              <a:buClr>
                <a:srgbClr val="0000FF"/>
              </a:buClr>
              <a:buFont typeface="Wingdings" panose="05000000000000000000" pitchFamily="2" charset="2"/>
              <a:buChar char=""/>
            </a:pPr>
            <a:r>
              <a:rPr lang="pt-PT" sz="20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 partir de março a abril:</a:t>
            </a:r>
            <a:r>
              <a:rPr lang="pt-PT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Candidaturas das Entidades Promotoras.</a:t>
            </a:r>
            <a:endParaRPr lang="pt-PT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200"/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r>
              <a:rPr lang="pt-PT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marL="342900" lvl="0" indent="-342900">
              <a:buClr>
                <a:srgbClr val="0000FF"/>
              </a:buClr>
              <a:buFont typeface="Wingdings" panose="05000000000000000000" pitchFamily="2" charset="2"/>
              <a:buChar char=""/>
            </a:pPr>
            <a:r>
              <a:rPr lang="pt-PT" sz="20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 partir de </a:t>
            </a:r>
            <a:r>
              <a:rPr lang="pt-PT" sz="2000" b="1" dirty="0">
                <a:latin typeface="Calibri" panose="020F0502020204030204" pitchFamily="34" charset="0"/>
                <a:ea typeface="Times New Roman" panose="02020603050405020304" pitchFamily="18" charset="0"/>
              </a:rPr>
              <a:t>maio</a:t>
            </a:r>
            <a:r>
              <a:rPr lang="pt-PT" sz="20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até 5 dias antes de cada projeto:</a:t>
            </a:r>
            <a:r>
              <a:rPr lang="pt-PT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Inscrição dos Jovens nos projetos.</a:t>
            </a:r>
            <a:endParaRPr lang="pt-PT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t-PT" sz="2400" b="1" dirty="0"/>
          </a:p>
        </p:txBody>
      </p:sp>
    </p:spTree>
    <p:extLst>
      <p:ext uri="{BB962C8B-B14F-4D97-AF65-F5344CB8AC3E}">
        <p14:creationId xmlns:p14="http://schemas.microsoft.com/office/powerpoint/2010/main" val="9920769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ítulo 1">
            <a:extLst>
              <a:ext uri="{FF2B5EF4-FFF2-40B4-BE49-F238E27FC236}">
                <a16:creationId xmlns:a16="http://schemas.microsoft.com/office/drawing/2014/main" id="{AC5686B8-86EB-4BC5-A010-3F8A01B67630}"/>
              </a:ext>
            </a:extLst>
          </p:cNvPr>
          <p:cNvSpPr txBox="1">
            <a:spLocks/>
          </p:cNvSpPr>
          <p:nvPr/>
        </p:nvSpPr>
        <p:spPr>
          <a:xfrm>
            <a:off x="1210840" y="1576357"/>
            <a:ext cx="10142960" cy="49165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3200" b="1" dirty="0"/>
              <a:t>EMPREENDEDORISMO</a:t>
            </a:r>
            <a:br>
              <a:rPr lang="pt-PT" sz="3200" b="1" dirty="0"/>
            </a:br>
            <a:r>
              <a:rPr lang="pt-PT" sz="3200" b="1" dirty="0"/>
              <a:t>INVESTIGAÇÃO</a:t>
            </a:r>
            <a:br>
              <a:rPr lang="pt-PT" sz="3200" b="1" dirty="0"/>
            </a:br>
            <a:r>
              <a:rPr lang="pt-PT" sz="3200" b="1" dirty="0"/>
              <a:t>ASSOCIATIVISMO</a:t>
            </a:r>
            <a:br>
              <a:rPr lang="pt-PT" sz="3200" b="1" dirty="0"/>
            </a:br>
            <a:r>
              <a:rPr lang="pt-PT" sz="3200" b="1" dirty="0"/>
              <a:t>SOCIOCULTURAL</a:t>
            </a:r>
            <a:br>
              <a:rPr lang="pt-PT" sz="3200" b="1" dirty="0"/>
            </a:br>
            <a:r>
              <a:rPr lang="pt-PT" sz="3200" b="1" dirty="0"/>
              <a:t>CRIATIVA</a:t>
            </a:r>
            <a:br>
              <a:rPr lang="pt-PT" sz="3200" b="1" dirty="0"/>
            </a:br>
            <a:r>
              <a:rPr lang="pt-PT" sz="3200" b="1" dirty="0"/>
              <a:t>DESENVOLVIMENTO AGRÍCOLA</a:t>
            </a:r>
            <a:br>
              <a:rPr lang="pt-PT" sz="3200" b="1" dirty="0"/>
            </a:br>
            <a:r>
              <a:rPr lang="pt-PT" sz="3200" b="1" dirty="0"/>
              <a:t>OUTRAS DE RECONHECIDO INTERESSE</a:t>
            </a:r>
            <a:br>
              <a:rPr lang="pt-PT" b="1" dirty="0"/>
            </a:br>
            <a:endParaRPr lang="pt-PT" dirty="0"/>
          </a:p>
        </p:txBody>
      </p:sp>
      <p:pic>
        <p:nvPicPr>
          <p:cNvPr id="23" name="Gráfico 22" descr="Átomo com preenchimento sólido">
            <a:extLst>
              <a:ext uri="{FF2B5EF4-FFF2-40B4-BE49-F238E27FC236}">
                <a16:creationId xmlns:a16="http://schemas.microsoft.com/office/drawing/2014/main" id="{868994B4-2137-48FB-A253-55F3DA49C7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3184" y="2264534"/>
            <a:ext cx="1742558" cy="1742558"/>
          </a:xfrm>
          <a:prstGeom prst="rect">
            <a:avLst/>
          </a:prstGeom>
        </p:spPr>
      </p:pic>
      <p:sp>
        <p:nvSpPr>
          <p:cNvPr id="26" name="Título 1">
            <a:extLst>
              <a:ext uri="{FF2B5EF4-FFF2-40B4-BE49-F238E27FC236}">
                <a16:creationId xmlns:a16="http://schemas.microsoft.com/office/drawing/2014/main" id="{393C506A-462A-4F79-8B0A-B3050146C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5034" y="158579"/>
            <a:ext cx="10515600" cy="549274"/>
          </a:xfrm>
        </p:spPr>
        <p:txBody>
          <a:bodyPr>
            <a:normAutofit fontScale="90000"/>
          </a:bodyPr>
          <a:lstStyle/>
          <a:p>
            <a:r>
              <a:rPr lang="pt-PT" b="1" dirty="0">
                <a:solidFill>
                  <a:srgbClr val="1509D3"/>
                </a:solidFill>
              </a:rPr>
              <a:t>OTL - LD</a:t>
            </a:r>
            <a:r>
              <a:rPr lang="pt-PT" sz="2000" b="1" dirty="0">
                <a:solidFill>
                  <a:srgbClr val="1509D3"/>
                </a:solidFill>
              </a:rPr>
              <a:t> </a:t>
            </a:r>
            <a:r>
              <a:rPr lang="pt-PT" sz="4900" b="1" dirty="0">
                <a:solidFill>
                  <a:srgbClr val="1509D3"/>
                </a:solidFill>
              </a:rPr>
              <a:t>| </a:t>
            </a:r>
            <a:r>
              <a:rPr lang="pt-PT" sz="3100" b="1" dirty="0">
                <a:solidFill>
                  <a:srgbClr val="1509D3"/>
                </a:solidFill>
              </a:rPr>
              <a:t>Á</a:t>
            </a:r>
            <a:r>
              <a:rPr lang="pt-PT" sz="2000" b="1" dirty="0">
                <a:solidFill>
                  <a:srgbClr val="1509D3"/>
                </a:solidFill>
              </a:rPr>
              <a:t>reas de </a:t>
            </a:r>
            <a:r>
              <a:rPr lang="pt-PT" sz="3100" b="1" dirty="0">
                <a:solidFill>
                  <a:srgbClr val="1509D3"/>
                </a:solidFill>
              </a:rPr>
              <a:t>I</a:t>
            </a:r>
            <a:r>
              <a:rPr lang="pt-PT" sz="2000" b="1" dirty="0">
                <a:solidFill>
                  <a:srgbClr val="1509D3"/>
                </a:solidFill>
              </a:rPr>
              <a:t>ntervenção </a:t>
            </a:r>
            <a:endParaRPr lang="pt-PT" b="1" dirty="0">
              <a:solidFill>
                <a:srgbClr val="1509D3"/>
              </a:solidFill>
            </a:endParaRPr>
          </a:p>
        </p:txBody>
      </p:sp>
      <p:pic>
        <p:nvPicPr>
          <p:cNvPr id="5" name="Picture 14">
            <a:extLst>
              <a:ext uri="{FF2B5EF4-FFF2-40B4-BE49-F238E27FC236}">
                <a16:creationId xmlns:a16="http://schemas.microsoft.com/office/drawing/2014/main" id="{BEB84842-6A0E-4395-847A-0CB1BD712861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1456" y="5866316"/>
            <a:ext cx="675330" cy="9916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77639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8DDA45-7FA5-4433-B37F-66F3AB865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6370" y="336133"/>
            <a:ext cx="5898022" cy="549274"/>
          </a:xfrm>
        </p:spPr>
        <p:txBody>
          <a:bodyPr>
            <a:normAutofit fontScale="90000"/>
          </a:bodyPr>
          <a:lstStyle/>
          <a:p>
            <a:r>
              <a:rPr lang="pt-PT" b="1" dirty="0">
                <a:solidFill>
                  <a:srgbClr val="1509D3"/>
                </a:solidFill>
              </a:rPr>
              <a:t>OTL- LD</a:t>
            </a:r>
            <a:r>
              <a:rPr lang="pt-PT" sz="2000" b="1" dirty="0">
                <a:solidFill>
                  <a:srgbClr val="1509D3"/>
                </a:solidFill>
              </a:rPr>
              <a:t> </a:t>
            </a:r>
            <a:r>
              <a:rPr lang="pt-PT" sz="4900" b="1" dirty="0">
                <a:solidFill>
                  <a:srgbClr val="1509D3"/>
                </a:solidFill>
              </a:rPr>
              <a:t>| </a:t>
            </a:r>
            <a:r>
              <a:rPr lang="pt-PT" sz="3100" b="1" dirty="0">
                <a:solidFill>
                  <a:srgbClr val="1509D3"/>
                </a:solidFill>
              </a:rPr>
              <a:t>J</a:t>
            </a:r>
            <a:r>
              <a:rPr lang="pt-PT" sz="2000" b="1" dirty="0">
                <a:solidFill>
                  <a:srgbClr val="1509D3"/>
                </a:solidFill>
              </a:rPr>
              <a:t>ovens </a:t>
            </a:r>
            <a:r>
              <a:rPr lang="pt-PT" sz="3100" b="1" dirty="0">
                <a:solidFill>
                  <a:srgbClr val="1509D3"/>
                </a:solidFill>
              </a:rPr>
              <a:t>D</a:t>
            </a:r>
            <a:r>
              <a:rPr lang="pt-PT" sz="2000" b="1" dirty="0">
                <a:solidFill>
                  <a:srgbClr val="1509D3"/>
                </a:solidFill>
              </a:rPr>
              <a:t>inamizadores, 18 aos 30 anos</a:t>
            </a:r>
            <a:endParaRPr lang="pt-PT" b="1" dirty="0">
              <a:solidFill>
                <a:srgbClr val="1509D3"/>
              </a:solidFill>
            </a:endParaRP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AC5686B8-86EB-4BC5-A010-3F8A01B67630}"/>
              </a:ext>
            </a:extLst>
          </p:cNvPr>
          <p:cNvSpPr txBox="1">
            <a:spLocks/>
          </p:cNvSpPr>
          <p:nvPr/>
        </p:nvSpPr>
        <p:spPr>
          <a:xfrm>
            <a:off x="914400" y="1308540"/>
            <a:ext cx="10353822" cy="47344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2000" dirty="0">
                <a:latin typeface="Times New Roman" panose="02020603050405020304" pitchFamily="18" charset="0"/>
              </a:rPr>
              <a:t>C</a:t>
            </a:r>
            <a:r>
              <a:rPr lang="pt-PT" sz="2000" dirty="0">
                <a:effectLst/>
                <a:latin typeface="Times New Roman" panose="02020603050405020304" pitchFamily="18" charset="0"/>
              </a:rPr>
              <a:t>om</a:t>
            </a:r>
            <a:r>
              <a:rPr lang="pt-PT" sz="2000" dirty="0">
                <a:solidFill>
                  <a:srgbClr val="1509D3"/>
                </a:solidFill>
                <a:effectLst/>
                <a:latin typeface="Times New Roman" panose="02020603050405020304" pitchFamily="18" charset="0"/>
              </a:rPr>
              <a:t> currículo </a:t>
            </a:r>
            <a:r>
              <a:rPr lang="pt-PT" sz="2000" dirty="0">
                <a:solidFill>
                  <a:srgbClr val="1509D3"/>
                </a:solidFill>
                <a:latin typeface="Times New Roman" panose="02020603050405020304" pitchFamily="18" charset="0"/>
              </a:rPr>
              <a:t>detalhando a experiência comprovada na área </a:t>
            </a:r>
            <a:r>
              <a:rPr lang="pt-PT" sz="2000" dirty="0">
                <a:latin typeface="Times New Roman" panose="02020603050405020304" pitchFamily="18" charset="0"/>
              </a:rPr>
              <a:t>de ocupação do projeto;</a:t>
            </a:r>
          </a:p>
          <a:p>
            <a:pPr marL="571500" indent="-571500" algn="ctr">
              <a:buFont typeface="Arial" panose="020B0604020202020204" pitchFamily="34" charset="0"/>
              <a:buChar char="•"/>
            </a:pPr>
            <a:endParaRPr lang="pt-PT" sz="2000" dirty="0">
              <a:latin typeface="Times New Roman" panose="02020603050405020304" pitchFamily="18" charset="0"/>
            </a:endParaRPr>
          </a:p>
          <a:p>
            <a:pPr algn="ctr"/>
            <a:r>
              <a:rPr lang="pt-PT" sz="2000" dirty="0">
                <a:latin typeface="Times New Roman" panose="02020603050405020304" pitchFamily="18" charset="0"/>
              </a:rPr>
              <a:t>Concebe,</a:t>
            </a:r>
            <a:r>
              <a:rPr lang="pt-PT" sz="2000" dirty="0">
                <a:effectLst/>
                <a:latin typeface="Times New Roman" panose="02020603050405020304" pitchFamily="18" charset="0"/>
              </a:rPr>
              <a:t> apresenta,</a:t>
            </a:r>
            <a:r>
              <a:rPr lang="pt-PT" sz="2000" dirty="0">
                <a:latin typeface="Times New Roman" panose="02020603050405020304" pitchFamily="18" charset="0"/>
              </a:rPr>
              <a:t> </a:t>
            </a:r>
            <a:r>
              <a:rPr lang="pt-PT" sz="2000" dirty="0">
                <a:effectLst/>
                <a:latin typeface="Times New Roman" panose="02020603050405020304" pitchFamily="18" charset="0"/>
              </a:rPr>
              <a:t>desenvolve/executa e avalia, em parceria com </a:t>
            </a:r>
            <a:r>
              <a:rPr lang="pt-PT" sz="2000" dirty="0">
                <a:latin typeface="Times New Roman" panose="02020603050405020304" pitchFamily="18" charset="0"/>
              </a:rPr>
              <a:t>uma</a:t>
            </a:r>
            <a:r>
              <a:rPr lang="pt-PT" sz="2000" dirty="0">
                <a:effectLst/>
                <a:latin typeface="Times New Roman" panose="02020603050405020304" pitchFamily="18" charset="0"/>
              </a:rPr>
              <a:t> entidade, o </a:t>
            </a:r>
            <a:r>
              <a:rPr lang="pt-PT" sz="2000" b="1" u="sng" dirty="0">
                <a:solidFill>
                  <a:srgbClr val="2600DD"/>
                </a:solidFill>
                <a:effectLst/>
                <a:latin typeface="Times New Roman" panose="02020603050405020304" pitchFamily="18" charset="0"/>
              </a:rPr>
              <a:t>seu</a:t>
            </a:r>
            <a:r>
              <a:rPr lang="pt-PT" sz="2000" dirty="0">
                <a:effectLst/>
                <a:latin typeface="Times New Roman" panose="02020603050405020304" pitchFamily="18" charset="0"/>
              </a:rPr>
              <a:t> </a:t>
            </a:r>
            <a:r>
              <a:rPr lang="pt-PT" sz="2000" b="1" dirty="0">
                <a:solidFill>
                  <a:srgbClr val="040DCC"/>
                </a:solidFill>
                <a:effectLst/>
                <a:latin typeface="Times New Roman" panose="02020603050405020304" pitchFamily="18" charset="0"/>
              </a:rPr>
              <a:t>projeto</a:t>
            </a:r>
            <a:r>
              <a:rPr lang="pt-PT" sz="2000" dirty="0">
                <a:effectLst/>
                <a:latin typeface="Times New Roman" panose="02020603050405020304" pitchFamily="18" charset="0"/>
              </a:rPr>
              <a:t>;</a:t>
            </a:r>
          </a:p>
          <a:p>
            <a:pPr marL="571500" indent="-571500" algn="ctr">
              <a:buFont typeface="Arial" panose="020B0604020202020204" pitchFamily="34" charset="0"/>
              <a:buChar char="•"/>
            </a:pPr>
            <a:endParaRPr lang="pt-PT" sz="2000" dirty="0">
              <a:latin typeface="Times New Roman" panose="02020603050405020304" pitchFamily="18" charset="0"/>
            </a:endParaRPr>
          </a:p>
          <a:p>
            <a:pPr algn="ctr"/>
            <a:r>
              <a:rPr lang="pt-PT" sz="2000" dirty="0">
                <a:latin typeface="Times New Roman" panose="02020603050405020304" pitchFamily="18" charset="0"/>
              </a:rPr>
              <a:t>N</a:t>
            </a:r>
            <a:r>
              <a:rPr lang="pt-PT" sz="2000" dirty="0">
                <a:effectLst/>
                <a:latin typeface="Times New Roman" panose="02020603050405020304" pitchFamily="18" charset="0"/>
              </a:rPr>
              <a:t>ão pode ser titular de qualquer proteção no desemprego.</a:t>
            </a:r>
            <a:br>
              <a:rPr lang="pt-PT" sz="2000" dirty="0">
                <a:effectLst/>
                <a:latin typeface="Times New Roman" panose="02020603050405020304" pitchFamily="18" charset="0"/>
              </a:rPr>
            </a:br>
            <a:endParaRPr lang="pt-PT" sz="2000" dirty="0">
              <a:latin typeface="Times New Roman" panose="02020603050405020304" pitchFamily="18" charset="0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B87B7311-D1B5-4748-AED0-149B2EC2DB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850"/>
          <a:stretch/>
        </p:blipFill>
        <p:spPr>
          <a:xfrm>
            <a:off x="5982785" y="1307372"/>
            <a:ext cx="646644" cy="1401181"/>
          </a:xfrm>
          <a:prstGeom prst="rect">
            <a:avLst/>
          </a:prstGeom>
        </p:spPr>
      </p:pic>
      <p:pic>
        <p:nvPicPr>
          <p:cNvPr id="8" name="Gráfico 7" descr="Género com preenchimento sólido">
            <a:extLst>
              <a:ext uri="{FF2B5EF4-FFF2-40B4-BE49-F238E27FC236}">
                <a16:creationId xmlns:a16="http://schemas.microsoft.com/office/drawing/2014/main" id="{840C3263-3924-45E5-A7D1-41320F01ACB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r="52308"/>
          <a:stretch/>
        </p:blipFill>
        <p:spPr>
          <a:xfrm>
            <a:off x="5239251" y="1308540"/>
            <a:ext cx="646644" cy="1355868"/>
          </a:xfrm>
          <a:prstGeom prst="rect">
            <a:avLst/>
          </a:prstGeom>
        </p:spPr>
      </p:pic>
      <p:pic>
        <p:nvPicPr>
          <p:cNvPr id="6" name="Picture 14">
            <a:extLst>
              <a:ext uri="{FF2B5EF4-FFF2-40B4-BE49-F238E27FC236}">
                <a16:creationId xmlns:a16="http://schemas.microsoft.com/office/drawing/2014/main" id="{10562DAB-BD95-4D9A-919F-489C7CA7123D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9575" y="5880295"/>
            <a:ext cx="675330" cy="9916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517336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2328</TotalTime>
  <Words>1276</Words>
  <Application>Microsoft Office PowerPoint</Application>
  <PresentationFormat>Ecrã Panorâmico</PresentationFormat>
  <Paragraphs>166</Paragraphs>
  <Slides>21</Slides>
  <Notes>7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21</vt:i4>
      </vt:variant>
    </vt:vector>
  </HeadingPairs>
  <TitlesOfParts>
    <vt:vector size="28" baseType="lpstr">
      <vt:lpstr>Arial</vt:lpstr>
      <vt:lpstr>Calibri</vt:lpstr>
      <vt:lpstr>Calibri Light</vt:lpstr>
      <vt:lpstr>Courier New</vt:lpstr>
      <vt:lpstr>Times New Roman</vt:lpstr>
      <vt:lpstr>Wingdings</vt:lpstr>
      <vt:lpstr>Tema do Office</vt:lpstr>
      <vt:lpstr>OTL </vt:lpstr>
      <vt:lpstr>OTL | Objetivos</vt:lpstr>
      <vt:lpstr>OTL- CD | Áreas de Intervenção Prioritárias</vt:lpstr>
      <vt:lpstr>OTL- CD | Jovens Monitores, 18 aos 30 anos</vt:lpstr>
      <vt:lpstr>OTL- CD | Critérios para Aprovação de Projetos</vt:lpstr>
      <vt:lpstr>OTL - CD | Procedimentos</vt:lpstr>
      <vt:lpstr>OTL- CD | Calendarização</vt:lpstr>
      <vt:lpstr>OTL - LD | Áreas de Intervenção </vt:lpstr>
      <vt:lpstr>OTL- LD | Jovens Dinamizadores, 18 aos 30 anos</vt:lpstr>
      <vt:lpstr>OTL- LD | Critérios para Aprovação de Projetos</vt:lpstr>
      <vt:lpstr>OTL - LD | Procedimentos</vt:lpstr>
      <vt:lpstr>OTL| Para a elaboração de um projeto as entidades devem:</vt:lpstr>
      <vt:lpstr>https://content.gulbenkian.pt/wp-content/uploads/sites/42/2018/09/05100948/Desenhar-Projetos_Cidadaos_Ativos_2018.pdf</vt:lpstr>
      <vt:lpstr>As candidaturas são realizadas na plataforma dos programas:    https://programasjuventude.ipdj.gov.pt/otl/long-candidature/  As entidades deverão estar previamente registadas no registo único do IPDJ, IP em https://bdu.ipdj.gov.pt/ </vt:lpstr>
      <vt:lpstr>  Nos diferentes separadores é solicitada informação de forma simples;   Existem alguns separadores, que iremos analisar, que requerem uma maior atenção no preenchimento;   Não se esqueça de:  No decurso do preenchimento do formulário de candidatura ir carregando em:      </vt:lpstr>
      <vt:lpstr>Caracterização</vt:lpstr>
      <vt:lpstr>Participantes</vt:lpstr>
      <vt:lpstr>Apresentação do PowerPoint</vt:lpstr>
      <vt:lpstr>Apresentação do PowerPoint</vt:lpstr>
      <vt:lpstr>Apresentação do PowerPoint</vt:lpstr>
      <vt:lpstr>Instituto Português do Desporto e da Juventude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OTL</dc:title>
  <dc:creator>Conceição Pereira</dc:creator>
  <cp:lastModifiedBy>Conceição Pereira</cp:lastModifiedBy>
  <cp:revision>150</cp:revision>
  <dcterms:created xsi:type="dcterms:W3CDTF">2021-04-07T17:54:08Z</dcterms:created>
  <dcterms:modified xsi:type="dcterms:W3CDTF">2024-03-18T11:22:54Z</dcterms:modified>
</cp:coreProperties>
</file>